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media/audio2.wav" ContentType="audio/wav"/>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4"/>
  </p:notesMasterIdLst>
  <p:handoutMasterIdLst>
    <p:handoutMasterId r:id="rId45"/>
  </p:handoutMasterIdLst>
  <p:sldIdLst>
    <p:sldId id="256" r:id="rId2"/>
    <p:sldId id="492" r:id="rId3"/>
    <p:sldId id="494" r:id="rId4"/>
    <p:sldId id="566" r:id="rId5"/>
    <p:sldId id="569" r:id="rId6"/>
    <p:sldId id="565" r:id="rId7"/>
    <p:sldId id="585" r:id="rId8"/>
    <p:sldId id="567" r:id="rId9"/>
    <p:sldId id="551" r:id="rId10"/>
    <p:sldId id="572" r:id="rId11"/>
    <p:sldId id="596" r:id="rId12"/>
    <p:sldId id="517" r:id="rId13"/>
    <p:sldId id="578" r:id="rId14"/>
    <p:sldId id="512" r:id="rId15"/>
    <p:sldId id="595" r:id="rId16"/>
    <p:sldId id="514" r:id="rId17"/>
    <p:sldId id="580" r:id="rId18"/>
    <p:sldId id="573" r:id="rId19"/>
    <p:sldId id="577" r:id="rId20"/>
    <p:sldId id="547" r:id="rId21"/>
    <p:sldId id="561" r:id="rId22"/>
    <p:sldId id="562" r:id="rId23"/>
    <p:sldId id="563" r:id="rId24"/>
    <p:sldId id="531" r:id="rId25"/>
    <p:sldId id="532" r:id="rId26"/>
    <p:sldId id="574" r:id="rId27"/>
    <p:sldId id="533" r:id="rId28"/>
    <p:sldId id="536" r:id="rId29"/>
    <p:sldId id="586" r:id="rId30"/>
    <p:sldId id="587" r:id="rId31"/>
    <p:sldId id="588" r:id="rId32"/>
    <p:sldId id="589" r:id="rId33"/>
    <p:sldId id="597" r:id="rId34"/>
    <p:sldId id="598" r:id="rId35"/>
    <p:sldId id="540" r:id="rId36"/>
    <p:sldId id="320" r:id="rId37"/>
    <p:sldId id="582" r:id="rId38"/>
    <p:sldId id="583" r:id="rId39"/>
    <p:sldId id="599" r:id="rId40"/>
    <p:sldId id="600" r:id="rId41"/>
    <p:sldId id="584" r:id="rId42"/>
    <p:sldId id="489" r:id="rId43"/>
  </p:sldIdLst>
  <p:sldSz cx="9144000" cy="6858000" type="screen4x3"/>
  <p:notesSz cx="6888163" cy="100203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EF4FD"/>
    <a:srgbClr val="0066FF"/>
    <a:srgbClr val="FEF0FA"/>
    <a:srgbClr val="FBD1F6"/>
    <a:srgbClr val="F8B6F0"/>
    <a:srgbClr val="FDE7F7"/>
    <a:srgbClr val="FFFFCC"/>
    <a:srgbClr val="0000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26" autoAdjust="0"/>
    <p:restoredTop sz="69150" autoAdjust="0"/>
  </p:normalViewPr>
  <p:slideViewPr>
    <p:cSldViewPr>
      <p:cViewPr varScale="1">
        <p:scale>
          <a:sx n="76" d="100"/>
          <a:sy n="76" d="100"/>
        </p:scale>
        <p:origin x="2328" y="72"/>
      </p:cViewPr>
      <p:guideLst>
        <p:guide orient="horz" pos="2160"/>
        <p:guide pos="2880"/>
      </p:guideLst>
    </p:cSldViewPr>
  </p:slideViewPr>
  <p:outlineViewPr>
    <p:cViewPr>
      <p:scale>
        <a:sx n="33" d="100"/>
        <a:sy n="33" d="100"/>
      </p:scale>
      <p:origin x="0" y="-252"/>
    </p:cViewPr>
  </p:outlineViewPr>
  <p:notesTextViewPr>
    <p:cViewPr>
      <p:scale>
        <a:sx n="1" d="1"/>
        <a:sy n="1" d="1"/>
      </p:scale>
      <p:origin x="0" y="0"/>
    </p:cViewPr>
  </p:notesTextViewPr>
  <p:sorterViewPr>
    <p:cViewPr>
      <p:scale>
        <a:sx n="70" d="100"/>
        <a:sy n="70" d="100"/>
      </p:scale>
      <p:origin x="0" y="0"/>
    </p:cViewPr>
  </p:sorterViewPr>
  <p:notesViewPr>
    <p:cSldViewPr>
      <p:cViewPr varScale="1">
        <p:scale>
          <a:sx n="77" d="100"/>
          <a:sy n="77" d="100"/>
        </p:scale>
        <p:origin x="3978"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svfl\&#20491;&#20154;\866\Documents\&#22823;&#26365;\&#23398;&#26657;&#25903;&#25588;\&#20581;&#24247;&#25945;&#32946;\H26&#12414;&#12392;&#12417;\&#29983;&#27963;&#32722;&#24931;\&#24179;&#25104;&#65298;&#65302;&#24180;&#29983;&#27963;&#32722;&#24931;&#12463;&#12525;&#12473;02.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313698088126659"/>
          <c:y val="3.0794638338244605E-2"/>
          <c:w val="0.77696508380160489"/>
          <c:h val="0.71545118535751406"/>
        </c:manualLayout>
      </c:layout>
      <c:barChart>
        <c:barDir val="bar"/>
        <c:grouping val="percentStacked"/>
        <c:varyColors val="0"/>
        <c:ser>
          <c:idx val="0"/>
          <c:order val="0"/>
          <c:tx>
            <c:strRef>
              <c:f>Sheet1!$L$4</c:f>
              <c:strCache>
                <c:ptCount val="1"/>
                <c:pt idx="0">
                  <c:v>～9：00</c:v>
                </c:pt>
              </c:strCache>
            </c:strRef>
          </c:tx>
          <c:spPr>
            <a:solidFill>
              <a:srgbClr val="0000FF"/>
            </a:solidFill>
            <a:ln>
              <a:solidFill>
                <a:sysClr val="windowText" lastClr="000000"/>
              </a:solidFill>
            </a:ln>
          </c:spPr>
          <c:invertIfNegative val="0"/>
          <c:dLbls>
            <c:dLbl>
              <c:idx val="4"/>
              <c:layout>
                <c:manualLayout>
                  <c:x val="1.1111111111111112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8616-42EB-8C80-FE29058FE1C8}"/>
                </c:ext>
              </c:extLst>
            </c:dLbl>
            <c:dLbl>
              <c:idx val="5"/>
              <c:layout>
                <c:manualLayout>
                  <c:x val="-1.0294676500118886E-2"/>
                  <c:y val="-5.7055052681133138E-2"/>
                </c:manualLayout>
              </c:layout>
              <c:spPr>
                <a:noFill/>
                <a:ln>
                  <a:noFill/>
                </a:ln>
                <a:effectLst/>
              </c:spPr>
              <c:txPr>
                <a:bodyPr/>
                <a:lstStyle/>
                <a:p>
                  <a:pPr>
                    <a:defRPr sz="1600" b="1">
                      <a:solidFill>
                        <a:schemeClr val="tx1"/>
                      </a:solidFill>
                    </a:defRPr>
                  </a:pPr>
                  <a:endParaRPr lang="ja-JP"/>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8616-42EB-8C80-FE29058FE1C8}"/>
                </c:ext>
              </c:extLst>
            </c:dLbl>
            <c:spPr>
              <a:noFill/>
              <a:ln>
                <a:noFill/>
              </a:ln>
              <a:effectLst/>
            </c:spPr>
            <c:txPr>
              <a:bodyPr/>
              <a:lstStyle/>
              <a:p>
                <a:pPr>
                  <a:defRPr sz="1600" b="1">
                    <a:solidFill>
                      <a:schemeClr val="bg1"/>
                    </a:solidFill>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Sheet1!$M$3:$R$3</c:f>
              <c:strCache>
                <c:ptCount val="6"/>
                <c:pt idx="0">
                  <c:v>小学4年生</c:v>
                </c:pt>
                <c:pt idx="1">
                  <c:v>小学5年生</c:v>
                </c:pt>
                <c:pt idx="2">
                  <c:v>小学6年生</c:v>
                </c:pt>
                <c:pt idx="3">
                  <c:v>中学1年生</c:v>
                </c:pt>
                <c:pt idx="4">
                  <c:v>中学2年生</c:v>
                </c:pt>
                <c:pt idx="5">
                  <c:v>中学3年生</c:v>
                </c:pt>
              </c:strCache>
            </c:strRef>
          </c:cat>
          <c:val>
            <c:numRef>
              <c:f>Sheet1!$M$4:$R$4</c:f>
              <c:numCache>
                <c:formatCode>0.0%</c:formatCode>
                <c:ptCount val="6"/>
                <c:pt idx="0">
                  <c:v>0.26256983240223464</c:v>
                </c:pt>
                <c:pt idx="1">
                  <c:v>0.16790123456790124</c:v>
                </c:pt>
                <c:pt idx="2">
                  <c:v>0.12579415501905972</c:v>
                </c:pt>
                <c:pt idx="3">
                  <c:v>6.258692628650904E-2</c:v>
                </c:pt>
                <c:pt idx="4">
                  <c:v>4.2131350681536554E-2</c:v>
                </c:pt>
                <c:pt idx="5">
                  <c:v>2.5423728813559324E-2</c:v>
                </c:pt>
              </c:numCache>
            </c:numRef>
          </c:val>
          <c:extLst>
            <c:ext xmlns:c16="http://schemas.microsoft.com/office/drawing/2014/chart" uri="{C3380CC4-5D6E-409C-BE32-E72D297353CC}">
              <c16:uniqueId val="{00000002-8616-42EB-8C80-FE29058FE1C8}"/>
            </c:ext>
          </c:extLst>
        </c:ser>
        <c:ser>
          <c:idx val="1"/>
          <c:order val="1"/>
          <c:tx>
            <c:strRef>
              <c:f>Sheet1!$L$5</c:f>
              <c:strCache>
                <c:ptCount val="1"/>
                <c:pt idx="0">
                  <c:v>9：01～10:00</c:v>
                </c:pt>
              </c:strCache>
            </c:strRef>
          </c:tx>
          <c:spPr>
            <a:solidFill>
              <a:srgbClr val="00B0F0"/>
            </a:solidFill>
            <a:ln>
              <a:solidFill>
                <a:sysClr val="windowText" lastClr="000000"/>
              </a:solidFill>
            </a:ln>
          </c:spPr>
          <c:invertIfNegative val="0"/>
          <c:dLbls>
            <c:spPr>
              <a:noFill/>
              <a:ln>
                <a:noFill/>
              </a:ln>
              <a:effectLst/>
            </c:spPr>
            <c:txPr>
              <a:bodyPr/>
              <a:lstStyle/>
              <a:p>
                <a:pPr>
                  <a:defRPr sz="1600" b="1"/>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Sheet1!$M$3:$R$3</c:f>
              <c:strCache>
                <c:ptCount val="6"/>
                <c:pt idx="0">
                  <c:v>小学4年生</c:v>
                </c:pt>
                <c:pt idx="1">
                  <c:v>小学5年生</c:v>
                </c:pt>
                <c:pt idx="2">
                  <c:v>小学6年生</c:v>
                </c:pt>
                <c:pt idx="3">
                  <c:v>中学1年生</c:v>
                </c:pt>
                <c:pt idx="4">
                  <c:v>中学2年生</c:v>
                </c:pt>
                <c:pt idx="5">
                  <c:v>中学3年生</c:v>
                </c:pt>
              </c:strCache>
            </c:strRef>
          </c:cat>
          <c:val>
            <c:numRef>
              <c:f>Sheet1!$M$5:$R$5</c:f>
              <c:numCache>
                <c:formatCode>0.0%</c:formatCode>
                <c:ptCount val="6"/>
                <c:pt idx="0">
                  <c:v>0.4506517690875233</c:v>
                </c:pt>
                <c:pt idx="1">
                  <c:v>0.4580246913580247</c:v>
                </c:pt>
                <c:pt idx="2">
                  <c:v>0.37738246505717915</c:v>
                </c:pt>
                <c:pt idx="3">
                  <c:v>0.24200278164116829</c:v>
                </c:pt>
                <c:pt idx="4">
                  <c:v>0.15117719950433706</c:v>
                </c:pt>
                <c:pt idx="5">
                  <c:v>0.10532687651331719</c:v>
                </c:pt>
              </c:numCache>
            </c:numRef>
          </c:val>
          <c:extLst>
            <c:ext xmlns:c16="http://schemas.microsoft.com/office/drawing/2014/chart" uri="{C3380CC4-5D6E-409C-BE32-E72D297353CC}">
              <c16:uniqueId val="{00000003-8616-42EB-8C80-FE29058FE1C8}"/>
            </c:ext>
          </c:extLst>
        </c:ser>
        <c:ser>
          <c:idx val="2"/>
          <c:order val="2"/>
          <c:tx>
            <c:strRef>
              <c:f>Sheet1!$L$6</c:f>
              <c:strCache>
                <c:ptCount val="1"/>
                <c:pt idx="0">
                  <c:v>10：01～11：00</c:v>
                </c:pt>
              </c:strCache>
            </c:strRef>
          </c:tx>
          <c:spPr>
            <a:solidFill>
              <a:srgbClr val="92D050"/>
            </a:solidFill>
            <a:ln>
              <a:solidFill>
                <a:sysClr val="windowText" lastClr="000000"/>
              </a:solidFill>
            </a:ln>
          </c:spPr>
          <c:invertIfNegative val="0"/>
          <c:dLbls>
            <c:spPr>
              <a:noFill/>
              <a:ln>
                <a:noFill/>
              </a:ln>
              <a:effectLst/>
            </c:spPr>
            <c:txPr>
              <a:bodyPr/>
              <a:lstStyle/>
              <a:p>
                <a:pPr>
                  <a:defRPr sz="1600" b="1"/>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Sheet1!$M$3:$R$3</c:f>
              <c:strCache>
                <c:ptCount val="6"/>
                <c:pt idx="0">
                  <c:v>小学4年生</c:v>
                </c:pt>
                <c:pt idx="1">
                  <c:v>小学5年生</c:v>
                </c:pt>
                <c:pt idx="2">
                  <c:v>小学6年生</c:v>
                </c:pt>
                <c:pt idx="3">
                  <c:v>中学1年生</c:v>
                </c:pt>
                <c:pt idx="4">
                  <c:v>中学2年生</c:v>
                </c:pt>
                <c:pt idx="5">
                  <c:v>中学3年生</c:v>
                </c:pt>
              </c:strCache>
            </c:strRef>
          </c:cat>
          <c:val>
            <c:numRef>
              <c:f>Sheet1!$M$6:$R$6</c:f>
              <c:numCache>
                <c:formatCode>0.0%</c:formatCode>
                <c:ptCount val="6"/>
                <c:pt idx="0">
                  <c:v>0.21229050279329609</c:v>
                </c:pt>
                <c:pt idx="1">
                  <c:v>0.29382716049382718</c:v>
                </c:pt>
                <c:pt idx="2">
                  <c:v>0.3570520965692503</c:v>
                </c:pt>
                <c:pt idx="3">
                  <c:v>0.39638386648122392</c:v>
                </c:pt>
                <c:pt idx="4">
                  <c:v>0.32961586121437425</c:v>
                </c:pt>
                <c:pt idx="5">
                  <c:v>0.30992736077481842</c:v>
                </c:pt>
              </c:numCache>
            </c:numRef>
          </c:val>
          <c:extLst>
            <c:ext xmlns:c16="http://schemas.microsoft.com/office/drawing/2014/chart" uri="{C3380CC4-5D6E-409C-BE32-E72D297353CC}">
              <c16:uniqueId val="{00000004-8616-42EB-8C80-FE29058FE1C8}"/>
            </c:ext>
          </c:extLst>
        </c:ser>
        <c:ser>
          <c:idx val="3"/>
          <c:order val="3"/>
          <c:tx>
            <c:strRef>
              <c:f>Sheet1!$L$7</c:f>
              <c:strCache>
                <c:ptCount val="1"/>
                <c:pt idx="0">
                  <c:v>11：01～12：00</c:v>
                </c:pt>
              </c:strCache>
            </c:strRef>
          </c:tx>
          <c:spPr>
            <a:solidFill>
              <a:srgbClr val="FF99CC"/>
            </a:solidFill>
            <a:ln>
              <a:solidFill>
                <a:sysClr val="windowText" lastClr="000000"/>
              </a:solidFill>
            </a:ln>
          </c:spPr>
          <c:invertIfNegative val="0"/>
          <c:dLbls>
            <c:spPr>
              <a:noFill/>
              <a:ln>
                <a:noFill/>
              </a:ln>
              <a:effectLst/>
            </c:spPr>
            <c:txPr>
              <a:bodyPr/>
              <a:lstStyle/>
              <a:p>
                <a:pPr>
                  <a:defRPr sz="1600" b="1"/>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Sheet1!$M$3:$R$3</c:f>
              <c:strCache>
                <c:ptCount val="6"/>
                <c:pt idx="0">
                  <c:v>小学4年生</c:v>
                </c:pt>
                <c:pt idx="1">
                  <c:v>小学5年生</c:v>
                </c:pt>
                <c:pt idx="2">
                  <c:v>小学6年生</c:v>
                </c:pt>
                <c:pt idx="3">
                  <c:v>中学1年生</c:v>
                </c:pt>
                <c:pt idx="4">
                  <c:v>中学2年生</c:v>
                </c:pt>
                <c:pt idx="5">
                  <c:v>中学3年生</c:v>
                </c:pt>
              </c:strCache>
            </c:strRef>
          </c:cat>
          <c:val>
            <c:numRef>
              <c:f>Sheet1!$M$7:$R$7</c:f>
              <c:numCache>
                <c:formatCode>0.0%</c:formatCode>
                <c:ptCount val="6"/>
                <c:pt idx="0">
                  <c:v>6.1452513966480445E-2</c:v>
                </c:pt>
                <c:pt idx="1">
                  <c:v>6.9135802469135796E-2</c:v>
                </c:pt>
                <c:pt idx="2">
                  <c:v>0.11054637865311309</c:v>
                </c:pt>
                <c:pt idx="3">
                  <c:v>0.21001390820584145</c:v>
                </c:pt>
                <c:pt idx="4">
                  <c:v>0.29491945477075587</c:v>
                </c:pt>
                <c:pt idx="5">
                  <c:v>0.32203389830508472</c:v>
                </c:pt>
              </c:numCache>
            </c:numRef>
          </c:val>
          <c:extLst>
            <c:ext xmlns:c16="http://schemas.microsoft.com/office/drawing/2014/chart" uri="{C3380CC4-5D6E-409C-BE32-E72D297353CC}">
              <c16:uniqueId val="{00000005-8616-42EB-8C80-FE29058FE1C8}"/>
            </c:ext>
          </c:extLst>
        </c:ser>
        <c:ser>
          <c:idx val="4"/>
          <c:order val="4"/>
          <c:tx>
            <c:strRef>
              <c:f>Sheet1!$L$8</c:f>
              <c:strCache>
                <c:ptCount val="1"/>
                <c:pt idx="0">
                  <c:v>12：01～</c:v>
                </c:pt>
              </c:strCache>
            </c:strRef>
          </c:tx>
          <c:spPr>
            <a:solidFill>
              <a:srgbClr val="FF0000"/>
            </a:solidFill>
            <a:ln>
              <a:solidFill>
                <a:sysClr val="windowText" lastClr="000000"/>
              </a:solidFill>
            </a:ln>
          </c:spPr>
          <c:invertIfNegative val="0"/>
          <c:dLbls>
            <c:dLbl>
              <c:idx val="0"/>
              <c:layout>
                <c:manualLayout>
                  <c:x val="4.273587047832892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616-42EB-8C80-FE29058FE1C8}"/>
                </c:ext>
              </c:extLst>
            </c:dLbl>
            <c:dLbl>
              <c:idx val="1"/>
              <c:layout>
                <c:manualLayout>
                  <c:x val="4.1988390178869017E-2"/>
                  <c:y val="-5.5990251524081101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616-42EB-8C80-FE29058FE1C8}"/>
                </c:ext>
              </c:extLst>
            </c:dLbl>
            <c:dLbl>
              <c:idx val="2"/>
              <c:layout>
                <c:manualLayout>
                  <c:x val="4.9025254503885535E-2"/>
                  <c:y val="2.79951257620405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616-42EB-8C80-FE29058FE1C8}"/>
                </c:ext>
              </c:extLst>
            </c:dLbl>
            <c:spPr>
              <a:noFill/>
              <a:ln>
                <a:noFill/>
              </a:ln>
              <a:effectLst/>
            </c:spPr>
            <c:txPr>
              <a:bodyPr/>
              <a:lstStyle/>
              <a:p>
                <a:pPr>
                  <a:defRPr sz="1800" b="1"/>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Sheet1!$M$3:$R$3</c:f>
              <c:strCache>
                <c:ptCount val="6"/>
                <c:pt idx="0">
                  <c:v>小学4年生</c:v>
                </c:pt>
                <c:pt idx="1">
                  <c:v>小学5年生</c:v>
                </c:pt>
                <c:pt idx="2">
                  <c:v>小学6年生</c:v>
                </c:pt>
                <c:pt idx="3">
                  <c:v>中学1年生</c:v>
                </c:pt>
                <c:pt idx="4">
                  <c:v>中学2年生</c:v>
                </c:pt>
                <c:pt idx="5">
                  <c:v>中学3年生</c:v>
                </c:pt>
              </c:strCache>
            </c:strRef>
          </c:cat>
          <c:val>
            <c:numRef>
              <c:f>Sheet1!$M$8:$R$8</c:f>
              <c:numCache>
                <c:formatCode>0.0%</c:formatCode>
                <c:ptCount val="6"/>
                <c:pt idx="0">
                  <c:v>1.3035381750465549E-2</c:v>
                </c:pt>
                <c:pt idx="1">
                  <c:v>1.1111111111111112E-2</c:v>
                </c:pt>
                <c:pt idx="2">
                  <c:v>2.9224904701397714E-2</c:v>
                </c:pt>
                <c:pt idx="3">
                  <c:v>8.9012517385257298E-2</c:v>
                </c:pt>
                <c:pt idx="4">
                  <c:v>0.18215613382899629</c:v>
                </c:pt>
                <c:pt idx="5">
                  <c:v>0.23728813559322035</c:v>
                </c:pt>
              </c:numCache>
            </c:numRef>
          </c:val>
          <c:extLst>
            <c:ext xmlns:c16="http://schemas.microsoft.com/office/drawing/2014/chart" uri="{C3380CC4-5D6E-409C-BE32-E72D297353CC}">
              <c16:uniqueId val="{00000009-8616-42EB-8C80-FE29058FE1C8}"/>
            </c:ext>
          </c:extLst>
        </c:ser>
        <c:dLbls>
          <c:showLegendKey val="0"/>
          <c:showVal val="0"/>
          <c:showCatName val="0"/>
          <c:showSerName val="0"/>
          <c:showPercent val="0"/>
          <c:showBubbleSize val="0"/>
        </c:dLbls>
        <c:gapWidth val="30"/>
        <c:overlap val="100"/>
        <c:axId val="213813888"/>
        <c:axId val="213819776"/>
      </c:barChart>
      <c:catAx>
        <c:axId val="213813888"/>
        <c:scaling>
          <c:orientation val="minMax"/>
        </c:scaling>
        <c:delete val="0"/>
        <c:axPos val="l"/>
        <c:numFmt formatCode="General" sourceLinked="0"/>
        <c:majorTickMark val="out"/>
        <c:minorTickMark val="none"/>
        <c:tickLblPos val="nextTo"/>
        <c:txPr>
          <a:bodyPr/>
          <a:lstStyle/>
          <a:p>
            <a:pPr>
              <a:defRPr sz="1100" b="1">
                <a:latin typeface="メイリオ" panose="020B0604030504040204" pitchFamily="50" charset="-128"/>
                <a:ea typeface="メイリオ" panose="020B0604030504040204" pitchFamily="50" charset="-128"/>
                <a:cs typeface="メイリオ" panose="020B0604030504040204" pitchFamily="50" charset="-128"/>
              </a:defRPr>
            </a:pPr>
            <a:endParaRPr lang="ja-JP"/>
          </a:p>
        </c:txPr>
        <c:crossAx val="213819776"/>
        <c:crosses val="autoZero"/>
        <c:auto val="1"/>
        <c:lblAlgn val="ctr"/>
        <c:lblOffset val="100"/>
        <c:noMultiLvlLbl val="0"/>
      </c:catAx>
      <c:valAx>
        <c:axId val="213819776"/>
        <c:scaling>
          <c:orientation val="minMax"/>
        </c:scaling>
        <c:delete val="0"/>
        <c:axPos val="b"/>
        <c:majorGridlines/>
        <c:numFmt formatCode="0%" sourceLinked="1"/>
        <c:majorTickMark val="out"/>
        <c:minorTickMark val="none"/>
        <c:tickLblPos val="nextTo"/>
        <c:crossAx val="213813888"/>
        <c:crosses val="autoZero"/>
        <c:crossBetween val="between"/>
      </c:valAx>
    </c:plotArea>
    <c:legend>
      <c:legendPos val="b"/>
      <c:layout>
        <c:manualLayout>
          <c:xMode val="edge"/>
          <c:yMode val="edge"/>
          <c:x val="6.320405872906576E-2"/>
          <c:y val="0.81594539382245512"/>
          <c:w val="0.89999997029444734"/>
          <c:h val="6.5995161535339616E-2"/>
        </c:manualLayout>
      </c:layout>
      <c:overlay val="0"/>
      <c:txPr>
        <a:bodyPr/>
        <a:lstStyle/>
        <a:p>
          <a:pPr>
            <a:defRPr sz="1400"/>
          </a:pPr>
          <a:endParaRPr lang="ja-JP"/>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475843642645369E-2"/>
          <c:y val="5.0979979949541038E-2"/>
          <c:w val="0.69011585858651869"/>
          <c:h val="0.829433661928766"/>
        </c:manualLayout>
      </c:layout>
      <c:barChart>
        <c:barDir val="col"/>
        <c:grouping val="clustered"/>
        <c:varyColors val="0"/>
        <c:ser>
          <c:idx val="0"/>
          <c:order val="0"/>
          <c:tx>
            <c:strRef>
              <c:f>Sheet2!$J$123</c:f>
              <c:strCache>
                <c:ptCount val="1"/>
                <c:pt idx="0">
                  <c:v>小学生</c:v>
                </c:pt>
              </c:strCache>
            </c:strRef>
          </c:tx>
          <c:spPr>
            <a:solidFill>
              <a:srgbClr val="FF3399"/>
            </a:solidFill>
            <a:ln>
              <a:solidFill>
                <a:srgbClr val="000000"/>
              </a:solidFill>
            </a:ln>
          </c:spPr>
          <c:invertIfNegative val="0"/>
          <c:dLbls>
            <c:spPr>
              <a:noFill/>
              <a:ln>
                <a:noFill/>
              </a:ln>
              <a:effectLst/>
            </c:spPr>
            <c:txPr>
              <a:bodyPr wrap="square" lIns="38100" tIns="19050" rIns="38100" bIns="19050" anchor="ctr">
                <a:spAutoFit/>
              </a:bodyPr>
              <a:lstStyle/>
              <a:p>
                <a:pPr>
                  <a:defRPr sz="1800" b="1"/>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Sheet2!$K$122:$N$122</c:f>
              <c:strCache>
                <c:ptCount val="4"/>
                <c:pt idx="0">
                  <c:v>～10:00</c:v>
                </c:pt>
                <c:pt idx="1">
                  <c:v>10:01-11:00</c:v>
                </c:pt>
                <c:pt idx="2">
                  <c:v>11:01-12:00</c:v>
                </c:pt>
                <c:pt idx="3">
                  <c:v>12:01～</c:v>
                </c:pt>
              </c:strCache>
            </c:strRef>
          </c:cat>
          <c:val>
            <c:numRef>
              <c:f>Sheet2!$K$123:$N$123</c:f>
              <c:numCache>
                <c:formatCode>0%</c:formatCode>
                <c:ptCount val="4"/>
                <c:pt idx="0">
                  <c:v>0.33103922918100481</c:v>
                </c:pt>
                <c:pt idx="1">
                  <c:v>0.35601265822784811</c:v>
                </c:pt>
                <c:pt idx="2">
                  <c:v>0.45026178010471207</c:v>
                </c:pt>
                <c:pt idx="3">
                  <c:v>0.53658536585365857</c:v>
                </c:pt>
              </c:numCache>
            </c:numRef>
          </c:val>
          <c:extLst>
            <c:ext xmlns:c16="http://schemas.microsoft.com/office/drawing/2014/chart" uri="{C3380CC4-5D6E-409C-BE32-E72D297353CC}">
              <c16:uniqueId val="{00000000-04EB-4B05-9D1A-5646FB369862}"/>
            </c:ext>
          </c:extLst>
        </c:ser>
        <c:dLbls>
          <c:showLegendKey val="0"/>
          <c:showVal val="0"/>
          <c:showCatName val="0"/>
          <c:showSerName val="0"/>
          <c:showPercent val="0"/>
          <c:showBubbleSize val="0"/>
        </c:dLbls>
        <c:gapWidth val="150"/>
        <c:axId val="248640256"/>
        <c:axId val="248641792"/>
      </c:barChart>
      <c:catAx>
        <c:axId val="248640256"/>
        <c:scaling>
          <c:orientation val="minMax"/>
        </c:scaling>
        <c:delete val="0"/>
        <c:axPos val="b"/>
        <c:numFmt formatCode="General" sourceLinked="1"/>
        <c:majorTickMark val="out"/>
        <c:minorTickMark val="none"/>
        <c:tickLblPos val="nextTo"/>
        <c:txPr>
          <a:bodyPr/>
          <a:lstStyle/>
          <a:p>
            <a:pPr>
              <a:defRPr sz="2000" b="1"/>
            </a:pPr>
            <a:endParaRPr lang="ja-JP"/>
          </a:p>
        </c:txPr>
        <c:crossAx val="248641792"/>
        <c:crosses val="autoZero"/>
        <c:auto val="1"/>
        <c:lblAlgn val="ctr"/>
        <c:lblOffset val="100"/>
        <c:noMultiLvlLbl val="0"/>
      </c:catAx>
      <c:valAx>
        <c:axId val="248641792"/>
        <c:scaling>
          <c:orientation val="minMax"/>
        </c:scaling>
        <c:delete val="0"/>
        <c:axPos val="l"/>
        <c:majorGridlines>
          <c:spPr>
            <a:ln>
              <a:noFill/>
            </a:ln>
          </c:spPr>
        </c:majorGridlines>
        <c:numFmt formatCode="0%" sourceLinked="1"/>
        <c:majorTickMark val="out"/>
        <c:minorTickMark val="none"/>
        <c:tickLblPos val="nextTo"/>
        <c:spPr>
          <a:ln>
            <a:solidFill>
              <a:sysClr val="windowText" lastClr="000000"/>
            </a:solidFill>
          </a:ln>
        </c:spPr>
        <c:txPr>
          <a:bodyPr/>
          <a:lstStyle/>
          <a:p>
            <a:pPr>
              <a:defRPr sz="1800" b="1"/>
            </a:pPr>
            <a:endParaRPr lang="ja-JP"/>
          </a:p>
        </c:txPr>
        <c:crossAx val="248640256"/>
        <c:crosses val="autoZero"/>
        <c:crossBetween val="between"/>
      </c:valAx>
      <c:spPr>
        <a:noFill/>
        <a:ln>
          <a:noFill/>
        </a:ln>
      </c:spPr>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txPr>
        <a:bodyPr/>
        <a:lstStyle/>
        <a:p>
          <a:pPr>
            <a:defRPr sz="2000">
              <a:latin typeface="+mj-ea"/>
              <a:ea typeface="+mj-ea"/>
            </a:defRPr>
          </a:pPr>
          <a:endParaRPr lang="ja-JP"/>
        </a:p>
      </c:txPr>
    </c:title>
    <c:autoTitleDeleted val="0"/>
    <c:plotArea>
      <c:layout/>
      <c:barChart>
        <c:barDir val="col"/>
        <c:grouping val="clustered"/>
        <c:varyColors val="0"/>
        <c:ser>
          <c:idx val="0"/>
          <c:order val="0"/>
          <c:tx>
            <c:strRef>
              <c:f>Sheet1!$B$1</c:f>
              <c:strCache>
                <c:ptCount val="1"/>
                <c:pt idx="0">
                  <c:v>肥満児の割合</c:v>
                </c:pt>
              </c:strCache>
            </c:strRef>
          </c:tx>
          <c:spPr>
            <a:gradFill flip="none" rotWithShape="1">
              <a:gsLst>
                <a:gs pos="0">
                  <a:srgbClr val="0000FF">
                    <a:shade val="30000"/>
                    <a:satMod val="115000"/>
                  </a:srgbClr>
                </a:gs>
                <a:gs pos="50000">
                  <a:srgbClr val="0000FF">
                    <a:shade val="67500"/>
                    <a:satMod val="115000"/>
                  </a:srgbClr>
                </a:gs>
                <a:gs pos="100000">
                  <a:srgbClr val="0000FF">
                    <a:shade val="100000"/>
                    <a:satMod val="115000"/>
                  </a:srgbClr>
                </a:gs>
              </a:gsLst>
              <a:lin ang="5400000" scaled="1"/>
              <a:tileRect/>
            </a:gradFill>
            <a:ln>
              <a:solidFill>
                <a:schemeClr val="tx1"/>
              </a:solidFill>
            </a:ln>
          </c:spPr>
          <c:invertIfNegative val="0"/>
          <c:dLbls>
            <c:dLbl>
              <c:idx val="0"/>
              <c:layout/>
              <c:tx>
                <c:rich>
                  <a:bodyPr/>
                  <a:lstStyle/>
                  <a:p>
                    <a:r>
                      <a:rPr lang="en-US" altLang="en-US" sz="2000" b="1"/>
                      <a:t>21.6%</a:t>
                    </a:r>
                    <a:endParaRPr lang="en-US"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5E47-4446-95B5-31F5CEE806DB}"/>
                </c:ext>
              </c:extLst>
            </c:dLbl>
            <c:dLbl>
              <c:idx val="1"/>
              <c:layout/>
              <c:tx>
                <c:rich>
                  <a:bodyPr/>
                  <a:lstStyle/>
                  <a:p>
                    <a:r>
                      <a:rPr lang="en-US" altLang="en-US" sz="2000" b="1"/>
                      <a:t>15.9%</a:t>
                    </a:r>
                    <a:endParaRPr lang="en-US"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47-4446-95B5-31F5CEE806DB}"/>
                </c:ext>
              </c:extLst>
            </c:dLbl>
            <c:dLbl>
              <c:idx val="2"/>
              <c:layout/>
              <c:tx>
                <c:rich>
                  <a:bodyPr/>
                  <a:lstStyle/>
                  <a:p>
                    <a:r>
                      <a:rPr lang="en-US" altLang="en-US" sz="2000" b="1"/>
                      <a:t>11.0%</a:t>
                    </a:r>
                    <a:endParaRPr lang="en-US"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47-4446-95B5-31F5CEE806DB}"/>
                </c:ext>
              </c:extLst>
            </c:dLbl>
            <c:dLbl>
              <c:idx val="3"/>
              <c:layout/>
              <c:tx>
                <c:rich>
                  <a:bodyPr/>
                  <a:lstStyle/>
                  <a:p>
                    <a:r>
                      <a:rPr lang="en-US" altLang="en-US" sz="2000" b="1"/>
                      <a:t>5.</a:t>
                    </a:r>
                    <a:r>
                      <a:rPr lang="en-US" altLang="ja-JP" sz="2000" b="1"/>
                      <a:t>2</a:t>
                    </a:r>
                    <a:r>
                      <a:rPr lang="en-US" altLang="en-US" sz="2000" b="1"/>
                      <a:t>%</a:t>
                    </a:r>
                    <a:endParaRPr lang="en-US"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47-4446-95B5-31F5CEE806DB}"/>
                </c:ext>
              </c:extLst>
            </c:dLbl>
            <c:spPr>
              <a:noFill/>
              <a:ln>
                <a:noFill/>
              </a:ln>
              <a:effectLst/>
            </c:spPr>
            <c:txPr>
              <a:bodyPr/>
              <a:lstStyle/>
              <a:p>
                <a:pPr>
                  <a:defRPr sz="2000" b="1"/>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８時間未満</c:v>
                </c:pt>
                <c:pt idx="1">
                  <c:v>８～９時間</c:v>
                </c:pt>
                <c:pt idx="2">
                  <c:v>９～１０時間</c:v>
                </c:pt>
                <c:pt idx="3">
                  <c:v>１０時間以上</c:v>
                </c:pt>
              </c:strCache>
            </c:strRef>
          </c:cat>
          <c:val>
            <c:numRef>
              <c:f>Sheet1!$B$2:$B$5</c:f>
              <c:numCache>
                <c:formatCode>0.00%</c:formatCode>
                <c:ptCount val="4"/>
                <c:pt idx="0">
                  <c:v>0.216</c:v>
                </c:pt>
                <c:pt idx="1">
                  <c:v>0.159</c:v>
                </c:pt>
                <c:pt idx="2">
                  <c:v>0.11</c:v>
                </c:pt>
                <c:pt idx="3">
                  <c:v>5.1999999999999998E-2</c:v>
                </c:pt>
              </c:numCache>
            </c:numRef>
          </c:val>
          <c:extLst>
            <c:ext xmlns:c16="http://schemas.microsoft.com/office/drawing/2014/chart" uri="{C3380CC4-5D6E-409C-BE32-E72D297353CC}">
              <c16:uniqueId val="{00000004-5E47-4446-95B5-31F5CEE806DB}"/>
            </c:ext>
          </c:extLst>
        </c:ser>
        <c:dLbls>
          <c:showLegendKey val="0"/>
          <c:showVal val="0"/>
          <c:showCatName val="0"/>
          <c:showSerName val="0"/>
          <c:showPercent val="0"/>
          <c:showBubbleSize val="0"/>
        </c:dLbls>
        <c:gapWidth val="150"/>
        <c:axId val="248587392"/>
        <c:axId val="248588928"/>
      </c:barChart>
      <c:catAx>
        <c:axId val="248587392"/>
        <c:scaling>
          <c:orientation val="minMax"/>
        </c:scaling>
        <c:delete val="0"/>
        <c:axPos val="b"/>
        <c:numFmt formatCode="General" sourceLinked="0"/>
        <c:majorTickMark val="out"/>
        <c:minorTickMark val="none"/>
        <c:tickLblPos val="nextTo"/>
        <c:txPr>
          <a:bodyPr/>
          <a:lstStyle/>
          <a:p>
            <a:pPr>
              <a:defRPr sz="2000">
                <a:latin typeface="HGPｺﾞｼｯｸE" panose="020B0900000000000000" pitchFamily="50" charset="-128"/>
                <a:ea typeface="HGPｺﾞｼｯｸE" panose="020B0900000000000000" pitchFamily="50" charset="-128"/>
              </a:defRPr>
            </a:pPr>
            <a:endParaRPr lang="ja-JP"/>
          </a:p>
        </c:txPr>
        <c:crossAx val="248588928"/>
        <c:crosses val="autoZero"/>
        <c:auto val="1"/>
        <c:lblAlgn val="ctr"/>
        <c:lblOffset val="100"/>
        <c:noMultiLvlLbl val="0"/>
      </c:catAx>
      <c:valAx>
        <c:axId val="248588928"/>
        <c:scaling>
          <c:orientation val="minMax"/>
        </c:scaling>
        <c:delete val="0"/>
        <c:axPos val="l"/>
        <c:majorGridlines>
          <c:spPr>
            <a:ln>
              <a:solidFill>
                <a:schemeClr val="bg1">
                  <a:lumMod val="85000"/>
                </a:schemeClr>
              </a:solidFill>
            </a:ln>
          </c:spPr>
        </c:majorGridlines>
        <c:numFmt formatCode="0%" sourceLinked="0"/>
        <c:majorTickMark val="out"/>
        <c:minorTickMark val="none"/>
        <c:tickLblPos val="nextTo"/>
        <c:txPr>
          <a:bodyPr/>
          <a:lstStyle/>
          <a:p>
            <a:pPr>
              <a:defRPr sz="1800" b="1"/>
            </a:pPr>
            <a:endParaRPr lang="ja-JP"/>
          </a:p>
        </c:txPr>
        <c:crossAx val="248587392"/>
        <c:crosses val="autoZero"/>
        <c:crossBetween val="between"/>
      </c:valAx>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85352" cy="500935"/>
          </a:xfrm>
          <a:prstGeom prst="rect">
            <a:avLst/>
          </a:prstGeom>
        </p:spPr>
        <p:txBody>
          <a:bodyPr vert="horz" lIns="92327" tIns="46163" rIns="92327" bIns="46163"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901204" y="0"/>
            <a:ext cx="2985352" cy="500935"/>
          </a:xfrm>
          <a:prstGeom prst="rect">
            <a:avLst/>
          </a:prstGeom>
        </p:spPr>
        <p:txBody>
          <a:bodyPr vert="horz" lIns="92327" tIns="46163" rIns="92327" bIns="46163" rtlCol="0"/>
          <a:lstStyle>
            <a:lvl1pPr algn="r">
              <a:defRPr sz="1200"/>
            </a:lvl1pPr>
          </a:lstStyle>
          <a:p>
            <a:fld id="{6423E672-0A3E-4A37-B20B-97980C1F283D}" type="datetimeFigureOut">
              <a:rPr kumimoji="1" lang="ja-JP" altLang="en-US" smtClean="0"/>
              <a:t>2021/8/30</a:t>
            </a:fld>
            <a:endParaRPr kumimoji="1" lang="ja-JP" altLang="en-US"/>
          </a:p>
        </p:txBody>
      </p:sp>
      <p:sp>
        <p:nvSpPr>
          <p:cNvPr id="4" name="フッター プレースホルダー 3"/>
          <p:cNvSpPr>
            <a:spLocks noGrp="1"/>
          </p:cNvSpPr>
          <p:nvPr>
            <p:ph type="ftr" sz="quarter" idx="2"/>
          </p:nvPr>
        </p:nvSpPr>
        <p:spPr>
          <a:xfrm>
            <a:off x="1" y="9517765"/>
            <a:ext cx="2985352" cy="500934"/>
          </a:xfrm>
          <a:prstGeom prst="rect">
            <a:avLst/>
          </a:prstGeom>
        </p:spPr>
        <p:txBody>
          <a:bodyPr vert="horz" lIns="92327" tIns="46163" rIns="92327" bIns="46163"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901204" y="9517765"/>
            <a:ext cx="2985352" cy="500934"/>
          </a:xfrm>
          <a:prstGeom prst="rect">
            <a:avLst/>
          </a:prstGeom>
        </p:spPr>
        <p:txBody>
          <a:bodyPr vert="horz" lIns="92327" tIns="46163" rIns="92327" bIns="46163" rtlCol="0" anchor="b"/>
          <a:lstStyle>
            <a:lvl1pPr algn="r">
              <a:defRPr sz="1200"/>
            </a:lvl1pPr>
          </a:lstStyle>
          <a:p>
            <a:fld id="{475053EC-E6F5-42E6-B239-50A4B9909059}" type="slidenum">
              <a:rPr kumimoji="1" lang="ja-JP" altLang="en-US" smtClean="0"/>
              <a:t>‹#›</a:t>
            </a:fld>
            <a:endParaRPr kumimoji="1" lang="ja-JP" altLang="en-US"/>
          </a:p>
        </p:txBody>
      </p:sp>
    </p:spTree>
    <p:extLst>
      <p:ext uri="{BB962C8B-B14F-4D97-AF65-F5344CB8AC3E}">
        <p14:creationId xmlns:p14="http://schemas.microsoft.com/office/powerpoint/2010/main" val="14957242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84871" cy="501015"/>
          </a:xfrm>
          <a:prstGeom prst="rect">
            <a:avLst/>
          </a:prstGeom>
        </p:spPr>
        <p:txBody>
          <a:bodyPr vert="horz" lIns="92327" tIns="46163" rIns="92327" bIns="46163"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1"/>
            <a:ext cx="2984871" cy="501015"/>
          </a:xfrm>
          <a:prstGeom prst="rect">
            <a:avLst/>
          </a:prstGeom>
        </p:spPr>
        <p:txBody>
          <a:bodyPr vert="horz" lIns="92327" tIns="46163" rIns="92327" bIns="46163" rtlCol="0"/>
          <a:lstStyle>
            <a:lvl1pPr algn="r">
              <a:defRPr sz="1200"/>
            </a:lvl1pPr>
          </a:lstStyle>
          <a:p>
            <a:fld id="{E7C5A66A-AF45-4947-84BD-23E818704F5D}" type="datetimeFigureOut">
              <a:rPr kumimoji="1" lang="ja-JP" altLang="en-US" smtClean="0"/>
              <a:t>2021/8/30</a:t>
            </a:fld>
            <a:endParaRPr kumimoji="1" lang="ja-JP" altLang="en-US"/>
          </a:p>
        </p:txBody>
      </p:sp>
      <p:sp>
        <p:nvSpPr>
          <p:cNvPr id="4" name="スライド イメージ プレースホルダー 3"/>
          <p:cNvSpPr>
            <a:spLocks noGrp="1" noRot="1" noChangeAspect="1"/>
          </p:cNvSpPr>
          <p:nvPr>
            <p:ph type="sldImg" idx="2"/>
          </p:nvPr>
        </p:nvSpPr>
        <p:spPr>
          <a:xfrm>
            <a:off x="941388" y="752475"/>
            <a:ext cx="5006975" cy="3756025"/>
          </a:xfrm>
          <a:prstGeom prst="rect">
            <a:avLst/>
          </a:prstGeom>
          <a:noFill/>
          <a:ln w="12700">
            <a:solidFill>
              <a:prstClr val="black"/>
            </a:solidFill>
          </a:ln>
        </p:spPr>
        <p:txBody>
          <a:bodyPr vert="horz" lIns="92327" tIns="46163" rIns="92327" bIns="46163" rtlCol="0" anchor="ctr"/>
          <a:lstStyle/>
          <a:p>
            <a:endParaRPr lang="ja-JP" altLang="en-US"/>
          </a:p>
        </p:txBody>
      </p:sp>
      <p:sp>
        <p:nvSpPr>
          <p:cNvPr id="5" name="ノート プレースホルダー 4"/>
          <p:cNvSpPr>
            <a:spLocks noGrp="1"/>
          </p:cNvSpPr>
          <p:nvPr>
            <p:ph type="body" sz="quarter" idx="3"/>
          </p:nvPr>
        </p:nvSpPr>
        <p:spPr>
          <a:xfrm>
            <a:off x="688817" y="4759643"/>
            <a:ext cx="5510530" cy="4509135"/>
          </a:xfrm>
          <a:prstGeom prst="rect">
            <a:avLst/>
          </a:prstGeom>
        </p:spPr>
        <p:txBody>
          <a:bodyPr vert="horz" lIns="92327" tIns="46163" rIns="92327" bIns="4616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7546"/>
            <a:ext cx="2984871" cy="501015"/>
          </a:xfrm>
          <a:prstGeom prst="rect">
            <a:avLst/>
          </a:prstGeom>
        </p:spPr>
        <p:txBody>
          <a:bodyPr vert="horz" lIns="92327" tIns="46163" rIns="92327" bIns="4616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7546"/>
            <a:ext cx="2984871" cy="501015"/>
          </a:xfrm>
          <a:prstGeom prst="rect">
            <a:avLst/>
          </a:prstGeom>
        </p:spPr>
        <p:txBody>
          <a:bodyPr vert="horz" lIns="92327" tIns="46163" rIns="92327" bIns="46163" rtlCol="0" anchor="b"/>
          <a:lstStyle>
            <a:lvl1pPr algn="r">
              <a:defRPr sz="1200"/>
            </a:lvl1pPr>
          </a:lstStyle>
          <a:p>
            <a:fld id="{AB069396-35B6-471D-BEEA-DD7177FF5F3B}" type="slidenum">
              <a:rPr kumimoji="1" lang="ja-JP" altLang="en-US" smtClean="0"/>
              <a:t>‹#›</a:t>
            </a:fld>
            <a:endParaRPr kumimoji="1" lang="ja-JP" altLang="en-US"/>
          </a:p>
        </p:txBody>
      </p:sp>
    </p:spTree>
    <p:extLst>
      <p:ext uri="{BB962C8B-B14F-4D97-AF65-F5344CB8AC3E}">
        <p14:creationId xmlns:p14="http://schemas.microsoft.com/office/powerpoint/2010/main" val="40712195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イルカはどうやって眠るでしょう？正解は、２番と３番です。</a:t>
            </a:r>
          </a:p>
          <a:p>
            <a:r>
              <a:rPr kumimoji="1" lang="ja-JP" altLang="en-US" dirty="0" smtClean="0"/>
              <a:t>イルカは、泳ぎながら眠ったり、浮いたり沈んだりしながら眠ります。</a:t>
            </a:r>
          </a:p>
          <a:p>
            <a:r>
              <a:rPr kumimoji="1" lang="ja-JP" altLang="en-US" dirty="0" smtClean="0"/>
              <a:t>右目を閉じている間に左側の脳を休め、左目を閉じている間に右側の脳を休めることで、</a:t>
            </a:r>
          </a:p>
          <a:p>
            <a:r>
              <a:rPr kumimoji="1" lang="ja-JP" altLang="en-US" dirty="0" smtClean="0"/>
              <a:t>泳ぎながら眠ることができます。</a:t>
            </a:r>
          </a:p>
          <a:p>
            <a:r>
              <a:rPr kumimoji="1" lang="ja-JP" altLang="en-US" dirty="0" smtClean="0"/>
              <a:t>今日は、睡眠について考えます。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a:t>
            </a:fld>
            <a:endParaRPr kumimoji="1" lang="ja-JP" altLang="en-US"/>
          </a:p>
        </p:txBody>
      </p:sp>
    </p:spTree>
    <p:extLst>
      <p:ext uri="{BB962C8B-B14F-4D97-AF65-F5344CB8AC3E}">
        <p14:creationId xmlns:p14="http://schemas.microsoft.com/office/powerpoint/2010/main" val="3709332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猫の姿勢と、眠りの深さは関係しています。</a:t>
            </a:r>
          </a:p>
          <a:p>
            <a:r>
              <a:rPr kumimoji="1" lang="ja-JP" altLang="en-US" dirty="0" smtClean="0"/>
              <a:t>上の猫は、起きています。</a:t>
            </a:r>
          </a:p>
          <a:p>
            <a:r>
              <a:rPr kumimoji="1" lang="ja-JP" altLang="en-US" dirty="0" smtClean="0"/>
              <a:t>下の左側の猫はぐったり眠っています。この状態はノンレム睡眠という深い眠りの状態です。</a:t>
            </a:r>
          </a:p>
          <a:p>
            <a:r>
              <a:rPr kumimoji="1" lang="ja-JP" altLang="en-US" dirty="0" smtClean="0"/>
              <a:t>下の右側の猫はぐっすりねむっています。この状態はレム睡眠という浅い眠りの状態です。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a:t>
            </a:fld>
            <a:endParaRPr kumimoji="1" lang="ja-JP" altLang="en-US"/>
          </a:p>
        </p:txBody>
      </p:sp>
    </p:spTree>
    <p:extLst>
      <p:ext uri="{BB962C8B-B14F-4D97-AF65-F5344CB8AC3E}">
        <p14:creationId xmlns:p14="http://schemas.microsoft.com/office/powerpoint/2010/main" val="1074009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人間の眠りにも、レム睡眠とノンレム睡眠があります。</a:t>
            </a:r>
          </a:p>
          <a:p>
            <a:r>
              <a:rPr kumimoji="1" lang="ja-JP" altLang="en-US" dirty="0" smtClean="0"/>
              <a:t>私たちは、眠っている間にレム睡眠とノンレム睡眠を交互に</a:t>
            </a:r>
          </a:p>
          <a:p>
            <a:r>
              <a:rPr kumimoji="1" lang="ja-JP" altLang="en-US" dirty="0" smtClean="0"/>
              <a:t>繰り返しています。</a:t>
            </a:r>
          </a:p>
          <a:p>
            <a:r>
              <a:rPr kumimoji="1" lang="ja-JP" altLang="en-US" dirty="0" smtClean="0"/>
              <a:t>レム睡眠は浅い睡眠で、体が休みます。</a:t>
            </a:r>
          </a:p>
          <a:p>
            <a:r>
              <a:rPr kumimoji="1" lang="ja-JP" altLang="en-US" dirty="0" smtClean="0"/>
              <a:t>ノンレム睡眠は深い睡眠で、体と脳が休みます。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a:t>
            </a:fld>
            <a:endParaRPr kumimoji="1" lang="ja-JP" altLang="en-US"/>
          </a:p>
        </p:txBody>
      </p:sp>
    </p:spTree>
    <p:extLst>
      <p:ext uri="{BB962C8B-B14F-4D97-AF65-F5344CB8AC3E}">
        <p14:creationId xmlns:p14="http://schemas.microsoft.com/office/powerpoint/2010/main" val="531502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「この中で、一日の睡眠時間が最も長い動物はどれでしょう？」</a:t>
            </a:r>
          </a:p>
          <a:p>
            <a:r>
              <a:rPr kumimoji="1" lang="ja-JP" altLang="en-US" dirty="0" smtClean="0"/>
              <a:t>正解は、コウモリです。</a:t>
            </a:r>
          </a:p>
          <a:p>
            <a:r>
              <a:rPr kumimoji="1" lang="ja-JP" altLang="en-US" dirty="0" smtClean="0"/>
              <a:t>なんと、１日２０時間ほど眠ります、牛は、４時間程度しか眠りません。</a:t>
            </a:r>
          </a:p>
          <a:p>
            <a:r>
              <a:rPr kumimoji="1" lang="ja-JP" altLang="en-US" dirty="0" smtClean="0"/>
              <a:t>では、人間はどれくらい寝ているでしょうか？</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5</a:t>
            </a:fld>
            <a:endParaRPr kumimoji="1" lang="ja-JP" altLang="en-US"/>
          </a:p>
        </p:txBody>
      </p:sp>
    </p:spTree>
    <p:extLst>
      <p:ext uri="{BB962C8B-B14F-4D97-AF65-F5344CB8AC3E}">
        <p14:creationId xmlns:p14="http://schemas.microsoft.com/office/powerpoint/2010/main" val="3001986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アメリカの学会が推奨している、年齢別に必要な睡眠時間です。</a:t>
            </a:r>
          </a:p>
          <a:p>
            <a:r>
              <a:rPr kumimoji="1" lang="en-US" altLang="ja-JP" dirty="0" smtClean="0"/>
              <a:t>13</a:t>
            </a:r>
            <a:r>
              <a:rPr kumimoji="1" lang="ja-JP" altLang="en-US" dirty="0" smtClean="0"/>
              <a:t>歳から１</a:t>
            </a:r>
            <a:r>
              <a:rPr kumimoji="1" lang="en-US" altLang="ja-JP" dirty="0" smtClean="0"/>
              <a:t>8</a:t>
            </a:r>
            <a:r>
              <a:rPr kumimoji="1" lang="ja-JP" altLang="en-US" dirty="0" smtClean="0"/>
              <a:t>歳では、</a:t>
            </a:r>
            <a:r>
              <a:rPr kumimoji="1" lang="en-US" altLang="ja-JP" dirty="0" smtClean="0"/>
              <a:t>8</a:t>
            </a:r>
            <a:r>
              <a:rPr kumimoji="1" lang="ja-JP" altLang="en-US" dirty="0" smtClean="0"/>
              <a:t>時間から１</a:t>
            </a:r>
            <a:r>
              <a:rPr kumimoji="1" lang="en-US" altLang="ja-JP" dirty="0" smtClean="0"/>
              <a:t>0</a:t>
            </a:r>
            <a:r>
              <a:rPr kumimoji="1" lang="ja-JP" altLang="en-US" dirty="0" smtClean="0"/>
              <a:t>時間必要とされています。</a:t>
            </a:r>
          </a:p>
          <a:p>
            <a:r>
              <a:rPr kumimoji="1" lang="ja-JP" altLang="en-US" dirty="0" smtClean="0"/>
              <a:t>必要な睡眠時間は一人ひとり違うので、幅を持たせて必要な時間が</a:t>
            </a:r>
          </a:p>
          <a:p>
            <a:r>
              <a:rPr kumimoji="1" lang="ja-JP" altLang="en-US" dirty="0" smtClean="0"/>
              <a:t>設定されています。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6</a:t>
            </a:fld>
            <a:endParaRPr kumimoji="1" lang="ja-JP" altLang="en-US"/>
          </a:p>
        </p:txBody>
      </p:sp>
    </p:spTree>
    <p:extLst>
      <p:ext uri="{BB962C8B-B14F-4D97-AF65-F5344CB8AC3E}">
        <p14:creationId xmlns:p14="http://schemas.microsoft.com/office/powerpoint/2010/main" val="1420395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中学生の朝起きる時間は、大きく変わらないことが多いです。</a:t>
            </a:r>
            <a:endParaRPr kumimoji="1" lang="en-US" altLang="ja-JP" dirty="0" smtClean="0"/>
          </a:p>
          <a:p>
            <a:r>
              <a:rPr kumimoji="1" lang="ja-JP" altLang="en-US" dirty="0" smtClean="0"/>
              <a:t>そのため、睡眠時間の確保には就寝時刻が重要になります。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この図は、愛知県の小中学生の就寝時刻の分布です。</a:t>
            </a:r>
            <a:endParaRPr kumimoji="1" lang="en-US" altLang="ja-JP" dirty="0" smtClean="0"/>
          </a:p>
          <a:p>
            <a:r>
              <a:rPr kumimoji="1" lang="ja-JP" altLang="en-US" dirty="0" smtClean="0"/>
              <a:t>学年が上がるほどに寝る時間が遅くなっていることがわかります。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7</a:t>
            </a:fld>
            <a:endParaRPr kumimoji="1" lang="ja-JP" altLang="en-US"/>
          </a:p>
        </p:txBody>
      </p:sp>
    </p:spTree>
    <p:extLst>
      <p:ext uri="{BB962C8B-B14F-4D97-AF65-F5344CB8AC3E}">
        <p14:creationId xmlns:p14="http://schemas.microsoft.com/office/powerpoint/2010/main" val="3902893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良い睡眠には、３つのポイントがあります。</a:t>
            </a:r>
          </a:p>
          <a:p>
            <a:r>
              <a:rPr kumimoji="1" lang="ja-JP" altLang="en-US" dirty="0" smtClean="0"/>
              <a:t>ひとつ目は、量です。</a:t>
            </a:r>
          </a:p>
          <a:p>
            <a:r>
              <a:rPr kumimoji="1" lang="ja-JP" altLang="en-US" dirty="0" smtClean="0"/>
              <a:t>必要な睡眠時間を満たす必要があります。</a:t>
            </a:r>
          </a:p>
          <a:p>
            <a:r>
              <a:rPr kumimoji="1" lang="ja-JP" altLang="en-US" dirty="0" smtClean="0"/>
              <a:t>みなさんは、高学年なので９時間から１０時間が目安です。</a:t>
            </a:r>
          </a:p>
          <a:p>
            <a:r>
              <a:rPr kumimoji="1" lang="ja-JP" altLang="en-US" dirty="0" smtClean="0"/>
              <a:t>二つ目は、質です。</a:t>
            </a:r>
          </a:p>
          <a:p>
            <a:r>
              <a:rPr kumimoji="1" lang="ja-JP" altLang="en-US" dirty="0" smtClean="0"/>
              <a:t>夜中に長い時間目覚めないこと、いつも同じくらいの時間に寝て同じくらいの時間に起きていることが重要です。</a:t>
            </a:r>
          </a:p>
          <a:p>
            <a:r>
              <a:rPr kumimoji="1" lang="ja-JP" altLang="en-US" dirty="0" smtClean="0"/>
              <a:t>三つ目は、時間帯です。</a:t>
            </a:r>
          </a:p>
          <a:p>
            <a:r>
              <a:rPr kumimoji="1" lang="ja-JP" altLang="en-US" dirty="0" smtClean="0"/>
              <a:t>夜７時から朝７時の間に眠ることが大切です。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8</a:t>
            </a:fld>
            <a:endParaRPr kumimoji="1" lang="ja-JP" altLang="en-US"/>
          </a:p>
        </p:txBody>
      </p:sp>
    </p:spTree>
    <p:extLst>
      <p:ext uri="{BB962C8B-B14F-4D97-AF65-F5344CB8AC3E}">
        <p14:creationId xmlns:p14="http://schemas.microsoft.com/office/powerpoint/2010/main" val="869896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睡眠と日中のパフォーマンス、健康の関係について考えていきます。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9</a:t>
            </a:fld>
            <a:endParaRPr kumimoji="1" lang="ja-JP" altLang="en-US"/>
          </a:p>
        </p:txBody>
      </p:sp>
    </p:spTree>
    <p:extLst>
      <p:ext uri="{BB962C8B-B14F-4D97-AF65-F5344CB8AC3E}">
        <p14:creationId xmlns:p14="http://schemas.microsoft.com/office/powerpoint/2010/main" val="1782542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朝起きる時に辛い思いをします。</a:t>
            </a:r>
            <a:endParaRPr kumimoji="1" lang="en-US" altLang="ja-JP" dirty="0" smtClean="0"/>
          </a:p>
          <a:p>
            <a:r>
              <a:rPr kumimoji="1" lang="ja-JP" altLang="en-US" dirty="0" smtClean="0"/>
              <a:t>しっかり眠れると・・・　　朝すっきり気持ちよく目覚めることができます。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10</a:t>
            </a:fld>
            <a:endParaRPr kumimoji="1" lang="ja-JP" altLang="en-US"/>
          </a:p>
        </p:txBody>
      </p:sp>
    </p:spTree>
    <p:extLst>
      <p:ext uri="{BB962C8B-B14F-4D97-AF65-F5344CB8AC3E}">
        <p14:creationId xmlns:p14="http://schemas.microsoft.com/office/powerpoint/2010/main" val="217233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睡眠と目覚めの良さの関係を調べた結果です。</a:t>
            </a:r>
            <a:endParaRPr kumimoji="1" lang="en-US" altLang="ja-JP" dirty="0" smtClean="0"/>
          </a:p>
          <a:p>
            <a:r>
              <a:rPr kumimoji="1" lang="ja-JP" altLang="en-US" dirty="0" smtClean="0"/>
              <a:t>今朝起きた時は、すっきり目が覚めましたか？という質問に対して、</a:t>
            </a:r>
            <a:endParaRPr kumimoji="1" lang="en-US" altLang="ja-JP" dirty="0" smtClean="0"/>
          </a:p>
          <a:p>
            <a:r>
              <a:rPr kumimoji="1" lang="ja-JP" altLang="en-US" dirty="0" smtClean="0"/>
              <a:t>すっきり目覚めたと回答した中学生の平均就寝時刻は２２時８分、平均起床時刻は６時１５分でした。</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少し眠かったと回答した中学生の平均就寝時刻は２２時４２分、平均起床時刻は６時２７分でした。</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眠くてなかなかおきられなかったと回答した中学生の平均就寝時刻は２２時５５分、平均起床時刻は６時４３分でした。</a:t>
            </a:r>
            <a:endParaRPr kumimoji="1" lang="en-US" altLang="ja-JP" dirty="0" smtClean="0"/>
          </a:p>
          <a:p>
            <a:r>
              <a:rPr kumimoji="1" lang="ja-JP" altLang="en-US" dirty="0" smtClean="0"/>
              <a:t>ねる時間・起きる時間が遅くなるほど、起きるのが辛くなっていることがわかります。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11</a:t>
            </a:fld>
            <a:endParaRPr kumimoji="1" lang="ja-JP" altLang="en-US"/>
          </a:p>
        </p:txBody>
      </p:sp>
    </p:spTree>
    <p:extLst>
      <p:ext uri="{BB962C8B-B14F-4D97-AF65-F5344CB8AC3E}">
        <p14:creationId xmlns:p14="http://schemas.microsoft.com/office/powerpoint/2010/main" val="334372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イライラしやすくなります。</a:t>
            </a:r>
          </a:p>
          <a:p>
            <a:r>
              <a:rPr kumimoji="1" lang="ja-JP" altLang="en-US" dirty="0" smtClean="0"/>
              <a:t>しっかり眠れると・・・　　心が落ち着きやすくなります。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12</a:t>
            </a:fld>
            <a:endParaRPr kumimoji="1" lang="ja-JP" altLang="en-US"/>
          </a:p>
        </p:txBody>
      </p:sp>
    </p:spTree>
    <p:extLst>
      <p:ext uri="{BB962C8B-B14F-4D97-AF65-F5344CB8AC3E}">
        <p14:creationId xmlns:p14="http://schemas.microsoft.com/office/powerpoint/2010/main" val="3293581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就寝時刻とイライラの関係を示したグラフです。</a:t>
            </a:r>
            <a:endParaRPr kumimoji="1" lang="en-US" altLang="ja-JP" dirty="0" smtClean="0"/>
          </a:p>
          <a:p>
            <a:r>
              <a:rPr kumimoji="1" lang="ja-JP" altLang="en-US" dirty="0" smtClean="0"/>
              <a:t>赤い棒は、イライラする事がありますか？の質問に対して「はい」と回答した人の割合を示しています。</a:t>
            </a:r>
            <a:endParaRPr kumimoji="1" lang="en-US" altLang="ja-JP" dirty="0" smtClean="0"/>
          </a:p>
          <a:p>
            <a:r>
              <a:rPr kumimoji="1" lang="ja-JP" altLang="en-US" dirty="0" smtClean="0"/>
              <a:t>夜１０時までに寝ている人でイライラすることがあると回答した人は</a:t>
            </a:r>
            <a:r>
              <a:rPr kumimoji="1" lang="en-US" altLang="ja-JP" dirty="0" smtClean="0"/>
              <a:t>33</a:t>
            </a:r>
            <a:r>
              <a:rPr kumimoji="1" lang="ja-JP" altLang="en-US" dirty="0" smtClean="0"/>
              <a:t>％、</a:t>
            </a:r>
            <a:endParaRPr kumimoji="1" lang="en-US" altLang="ja-JP" dirty="0" smtClean="0"/>
          </a:p>
          <a:p>
            <a:r>
              <a:rPr kumimoji="1" lang="ja-JP" altLang="en-US" dirty="0" smtClean="0"/>
              <a:t>夜１０時から１１時までに寝ている人でイライラすることがあると回答した人は</a:t>
            </a:r>
            <a:r>
              <a:rPr kumimoji="1" lang="en-US" altLang="ja-JP" dirty="0" smtClean="0"/>
              <a:t>36</a:t>
            </a:r>
            <a:r>
              <a:rPr kumimoji="1" lang="ja-JP" altLang="en-US" dirty="0" smtClean="0"/>
              <a:t>％、</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夜１１時から１２時までに寝ている人でイライラすることがあると回答した人は</a:t>
            </a:r>
            <a:r>
              <a:rPr kumimoji="1" lang="en-US" altLang="ja-JP" dirty="0" smtClean="0"/>
              <a:t>45</a:t>
            </a:r>
            <a:r>
              <a:rPr kumimoji="1" lang="ja-JP" altLang="en-US" dirty="0" smtClean="0"/>
              <a:t>％、</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夜１２時より遅く寝ている人でイライラすることがあると回答した人は</a:t>
            </a:r>
            <a:r>
              <a:rPr kumimoji="1" lang="en-US" altLang="ja-JP" dirty="0" smtClean="0"/>
              <a:t>54</a:t>
            </a:r>
            <a:r>
              <a:rPr kumimoji="1" lang="ja-JP" altLang="en-US" dirty="0" smtClean="0"/>
              <a:t>％でした。</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就寝時刻が遅くなるほど、イライラする人の割合が高くなっていることがわかります。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13</a:t>
            </a:fld>
            <a:endParaRPr kumimoji="1" lang="ja-JP" altLang="en-US"/>
          </a:p>
        </p:txBody>
      </p:sp>
    </p:spTree>
    <p:extLst>
      <p:ext uri="{BB962C8B-B14F-4D97-AF65-F5344CB8AC3E}">
        <p14:creationId xmlns:p14="http://schemas.microsoft.com/office/powerpoint/2010/main" val="622895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勉強に集中できなくなります。</a:t>
            </a:r>
          </a:p>
          <a:p>
            <a:r>
              <a:rPr kumimoji="1" lang="ja-JP" altLang="en-US" dirty="0" smtClean="0"/>
              <a:t>しっかり眠れると・・・　　勉強に集中できます。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14</a:t>
            </a:fld>
            <a:endParaRPr kumimoji="1" lang="ja-JP" altLang="en-US"/>
          </a:p>
        </p:txBody>
      </p:sp>
    </p:spTree>
    <p:extLst>
      <p:ext uri="{BB962C8B-B14F-4D97-AF65-F5344CB8AC3E}">
        <p14:creationId xmlns:p14="http://schemas.microsoft.com/office/powerpoint/2010/main" val="1541135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5-18</a:t>
            </a:r>
            <a:r>
              <a:rPr kumimoji="1" lang="ja-JP" altLang="en-US" dirty="0" smtClean="0"/>
              <a:t>歳の子どもの脳と睡眠時間の関係を調べた研究では、</a:t>
            </a:r>
            <a:endParaRPr kumimoji="1" lang="en-US" altLang="ja-JP" dirty="0" smtClean="0"/>
          </a:p>
          <a:p>
            <a:r>
              <a:rPr kumimoji="1" lang="ja-JP" altLang="en-US" dirty="0" smtClean="0"/>
              <a:t>平日の睡眠時間が長い子どもは、短い子どもに比べて記憶を司る「海馬（かいば）」の体積が大きかったという研究報告があります。</a:t>
            </a:r>
            <a:endParaRPr kumimoji="1" lang="en-US" altLang="ja-JP" dirty="0" smtClean="0"/>
          </a:p>
          <a:p>
            <a:r>
              <a:rPr kumimoji="1" lang="ja-JP" altLang="en-US" dirty="0" smtClean="0"/>
              <a:t>寝る子どもは、脳も育つ可能性があります。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15</a:t>
            </a:fld>
            <a:endParaRPr kumimoji="1" lang="ja-JP" altLang="en-US"/>
          </a:p>
        </p:txBody>
      </p:sp>
    </p:spTree>
    <p:extLst>
      <p:ext uri="{BB962C8B-B14F-4D97-AF65-F5344CB8AC3E}">
        <p14:creationId xmlns:p14="http://schemas.microsoft.com/office/powerpoint/2010/main" val="2350360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けがをしやすくなります。</a:t>
            </a:r>
            <a:endParaRPr kumimoji="1" lang="en-US" altLang="ja-JP" dirty="0" smtClean="0"/>
          </a:p>
          <a:p>
            <a:r>
              <a:rPr kumimoji="1" lang="ja-JP" altLang="en-US" dirty="0" smtClean="0"/>
              <a:t>しっかり眠れると・・・　　けがが少なくなります。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16</a:t>
            </a:fld>
            <a:endParaRPr kumimoji="1" lang="ja-JP" altLang="en-US"/>
          </a:p>
        </p:txBody>
      </p:sp>
    </p:spTree>
    <p:extLst>
      <p:ext uri="{BB962C8B-B14F-4D97-AF65-F5344CB8AC3E}">
        <p14:creationId xmlns:p14="http://schemas.microsoft.com/office/powerpoint/2010/main" val="914628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大人を対象に睡眠時間と事故の起こりやすさを比べた研究があります。</a:t>
            </a:r>
            <a:endParaRPr kumimoji="1" lang="en-US" altLang="ja-JP" dirty="0" smtClean="0"/>
          </a:p>
          <a:p>
            <a:r>
              <a:rPr kumimoji="1" lang="ja-JP" altLang="en-US" dirty="0" smtClean="0"/>
              <a:t>その結果、睡眠時間が６～７時間の人は、睡眠時間７時間以上の人と比べて事故のリスクが</a:t>
            </a:r>
            <a:r>
              <a:rPr kumimoji="1" lang="en-US" altLang="ja-JP" dirty="0" smtClean="0"/>
              <a:t>1.3</a:t>
            </a:r>
            <a:r>
              <a:rPr kumimoji="1" lang="ja-JP" altLang="en-US" dirty="0" smtClean="0"/>
              <a:t>倍、</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睡眠時間が５～６時間の人は、睡眠時間７時間以上の人と比べて事故のリスクが</a:t>
            </a:r>
            <a:r>
              <a:rPr kumimoji="1" lang="en-US" altLang="ja-JP" dirty="0" smtClean="0"/>
              <a:t>1.9</a:t>
            </a:r>
            <a:r>
              <a:rPr kumimoji="1" lang="ja-JP" altLang="en-US" dirty="0" smtClean="0"/>
              <a:t>倍、</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睡眠時間が４～５時間の人は、睡眠時間７時間以上の人と比べて事故のリスクが</a:t>
            </a:r>
            <a:r>
              <a:rPr kumimoji="1" lang="en-US" altLang="ja-JP" dirty="0" smtClean="0"/>
              <a:t>4.3</a:t>
            </a:r>
            <a:r>
              <a:rPr kumimoji="1" lang="ja-JP" altLang="en-US" dirty="0" smtClean="0"/>
              <a:t>倍、</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睡眠時間が４時間未満人は、睡眠時間７時間以上の人と比べて事故のリスクが</a:t>
            </a:r>
            <a:r>
              <a:rPr kumimoji="1" lang="en-US" altLang="ja-JP" dirty="0" smtClean="0"/>
              <a:t>11.5</a:t>
            </a:r>
            <a:r>
              <a:rPr kumimoji="1" lang="ja-JP" altLang="en-US" dirty="0" smtClean="0"/>
              <a:t>倍でした。</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睡眠時間が短いと、注意力が低下して事故やケガに繋がりやすくなることがわかります。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17</a:t>
            </a:fld>
            <a:endParaRPr kumimoji="1" lang="ja-JP" altLang="en-US"/>
          </a:p>
        </p:txBody>
      </p:sp>
    </p:spTree>
    <p:extLst>
      <p:ext uri="{BB962C8B-B14F-4D97-AF65-F5344CB8AC3E}">
        <p14:creationId xmlns:p14="http://schemas.microsoft.com/office/powerpoint/2010/main" val="3139257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肥満になりやすくなります。</a:t>
            </a:r>
          </a:p>
          <a:p>
            <a:r>
              <a:rPr kumimoji="1" lang="ja-JP" altLang="en-US" dirty="0" smtClean="0"/>
              <a:t>しっかり眠れると・・・　　スマートな体型でいられます。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18</a:t>
            </a:fld>
            <a:endParaRPr kumimoji="1" lang="ja-JP" altLang="en-US"/>
          </a:p>
        </p:txBody>
      </p:sp>
    </p:spTree>
    <p:extLst>
      <p:ext uri="{BB962C8B-B14F-4D97-AF65-F5344CB8AC3E}">
        <p14:creationId xmlns:p14="http://schemas.microsoft.com/office/powerpoint/2010/main" val="3712356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子どもの睡眠時間と肥満の関係を調べた研究があります。</a:t>
            </a:r>
            <a:endParaRPr kumimoji="1" lang="en-US" altLang="ja-JP" dirty="0" smtClean="0"/>
          </a:p>
          <a:p>
            <a:r>
              <a:rPr kumimoji="1" lang="ja-JP" altLang="en-US" dirty="0" smtClean="0"/>
              <a:t>睡眠時間が８時間未満の子どもの肥満児の割合は</a:t>
            </a:r>
            <a:r>
              <a:rPr kumimoji="1" lang="en-US" altLang="ja-JP" dirty="0" smtClean="0"/>
              <a:t>21.6</a:t>
            </a:r>
            <a:r>
              <a:rPr kumimoji="1" lang="ja-JP" altLang="en-US" dirty="0" smtClean="0"/>
              <a:t>％</a:t>
            </a:r>
            <a:endParaRPr kumimoji="1" lang="en-US" altLang="ja-JP" dirty="0" smtClean="0"/>
          </a:p>
          <a:p>
            <a:r>
              <a:rPr kumimoji="1" lang="ja-JP" altLang="en-US" dirty="0" smtClean="0"/>
              <a:t>睡眠時間が８～９時間の子どもの肥満児の割合は</a:t>
            </a:r>
            <a:r>
              <a:rPr kumimoji="1" lang="en-US" altLang="ja-JP" dirty="0" smtClean="0"/>
              <a:t>15.9</a:t>
            </a:r>
            <a:r>
              <a:rPr kumimoji="1" lang="ja-JP" altLang="en-US" dirty="0" smtClean="0"/>
              <a:t>％</a:t>
            </a:r>
            <a:endParaRPr kumimoji="1" lang="en-US" altLang="ja-JP" dirty="0" smtClean="0"/>
          </a:p>
          <a:p>
            <a:r>
              <a:rPr kumimoji="1" lang="ja-JP" altLang="en-US" dirty="0" smtClean="0"/>
              <a:t>睡眠時間が</a:t>
            </a:r>
            <a:r>
              <a:rPr kumimoji="1" lang="en-US" altLang="ja-JP" dirty="0" smtClean="0"/>
              <a:t>9</a:t>
            </a:r>
            <a:r>
              <a:rPr kumimoji="1" lang="ja-JP" altLang="en-US" dirty="0" smtClean="0"/>
              <a:t>～</a:t>
            </a:r>
            <a:r>
              <a:rPr kumimoji="1" lang="en-US" altLang="ja-JP" dirty="0" smtClean="0"/>
              <a:t>10</a:t>
            </a:r>
            <a:r>
              <a:rPr kumimoji="1" lang="ja-JP" altLang="en-US" dirty="0" smtClean="0"/>
              <a:t>時間の子どもの肥満児の割合は</a:t>
            </a:r>
            <a:r>
              <a:rPr kumimoji="1" lang="en-US" altLang="ja-JP" dirty="0" smtClean="0"/>
              <a:t>11.0</a:t>
            </a:r>
            <a:r>
              <a:rPr kumimoji="1" lang="ja-JP" altLang="en-US" dirty="0" smtClean="0"/>
              <a:t>％</a:t>
            </a:r>
            <a:endParaRPr kumimoji="1" lang="en-US" altLang="ja-JP" dirty="0" smtClean="0"/>
          </a:p>
          <a:p>
            <a:r>
              <a:rPr kumimoji="1" lang="ja-JP" altLang="en-US" dirty="0" smtClean="0"/>
              <a:t>睡眠時間が</a:t>
            </a:r>
            <a:r>
              <a:rPr kumimoji="1" lang="en-US" altLang="ja-JP" dirty="0" smtClean="0"/>
              <a:t>10</a:t>
            </a:r>
            <a:r>
              <a:rPr kumimoji="1" lang="ja-JP" altLang="en-US" dirty="0" smtClean="0"/>
              <a:t>時間以上の子どもの肥満児の割合は</a:t>
            </a:r>
            <a:r>
              <a:rPr kumimoji="1" lang="en-US" altLang="ja-JP" dirty="0" smtClean="0"/>
              <a:t>5.2</a:t>
            </a:r>
            <a:r>
              <a:rPr kumimoji="1" lang="ja-JP" altLang="en-US" dirty="0" smtClean="0"/>
              <a:t>％でした。</a:t>
            </a:r>
            <a:endParaRPr kumimoji="1" lang="en-US" altLang="ja-JP" dirty="0" smtClean="0"/>
          </a:p>
          <a:p>
            <a:r>
              <a:rPr kumimoji="1" lang="ja-JP" altLang="en-US" dirty="0" smtClean="0"/>
              <a:t>寝る時間が短い人で肥満の割合が高いことがわかります。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19</a:t>
            </a:fld>
            <a:endParaRPr kumimoji="1" lang="ja-JP" altLang="en-US"/>
          </a:p>
        </p:txBody>
      </p:sp>
    </p:spTree>
    <p:extLst>
      <p:ext uri="{BB962C8B-B14F-4D97-AF65-F5344CB8AC3E}">
        <p14:creationId xmlns:p14="http://schemas.microsoft.com/office/powerpoint/2010/main" val="1330215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病気にかかりやすくなったり、血圧が高くなったりします。</a:t>
            </a:r>
          </a:p>
          <a:p>
            <a:r>
              <a:rPr kumimoji="1" lang="ja-JP" altLang="en-US" dirty="0" smtClean="0"/>
              <a:t>　　　　　　　　　　　　　　また、睡眠時間が短い人は、寿命が短いことがわかっています。</a:t>
            </a:r>
          </a:p>
          <a:p>
            <a:r>
              <a:rPr kumimoji="1" lang="ja-JP" altLang="en-US" dirty="0" smtClean="0"/>
              <a:t>しっかり眠れると・・・　　毎日を元気にすごすことができます。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20</a:t>
            </a:fld>
            <a:endParaRPr kumimoji="1" lang="ja-JP" altLang="en-US"/>
          </a:p>
        </p:txBody>
      </p:sp>
    </p:spTree>
    <p:extLst>
      <p:ext uri="{BB962C8B-B14F-4D97-AF65-F5344CB8AC3E}">
        <p14:creationId xmlns:p14="http://schemas.microsoft.com/office/powerpoint/2010/main" val="3961910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みなさんの睡眠習慣を見てみましょう。</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21</a:t>
            </a:fld>
            <a:endParaRPr kumimoji="1" lang="ja-JP" altLang="en-US"/>
          </a:p>
        </p:txBody>
      </p:sp>
    </p:spTree>
    <p:extLst>
      <p:ext uri="{BB962C8B-B14F-4D97-AF65-F5344CB8AC3E}">
        <p14:creationId xmlns:p14="http://schemas.microsoft.com/office/powerpoint/2010/main" val="1927028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事前にアンケートで調査した、対象者の就寝時刻に関する時間帯別の分布など（図）を示して、子どもたちと一緒に確認します。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22</a:t>
            </a:fld>
            <a:endParaRPr kumimoji="1" lang="ja-JP" altLang="en-US"/>
          </a:p>
        </p:txBody>
      </p:sp>
    </p:spTree>
    <p:extLst>
      <p:ext uri="{BB962C8B-B14F-4D97-AF65-F5344CB8AC3E}">
        <p14:creationId xmlns:p14="http://schemas.microsoft.com/office/powerpoint/2010/main" val="2150007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事前にアンケートで調査した、対象者の起床時刻に関する時間帯別の分布など（図）を示して、子どもたちと一緒に確認します。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23</a:t>
            </a:fld>
            <a:endParaRPr kumimoji="1" lang="ja-JP" altLang="en-US"/>
          </a:p>
        </p:txBody>
      </p:sp>
    </p:spTree>
    <p:extLst>
      <p:ext uri="{BB962C8B-B14F-4D97-AF65-F5344CB8AC3E}">
        <p14:creationId xmlns:p14="http://schemas.microsoft.com/office/powerpoint/2010/main" val="403358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しっかり眠るためのポイントを紹介します。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24</a:t>
            </a:fld>
            <a:endParaRPr kumimoji="1" lang="ja-JP" altLang="en-US"/>
          </a:p>
        </p:txBody>
      </p:sp>
    </p:spTree>
    <p:extLst>
      <p:ext uri="{BB962C8B-B14F-4D97-AF65-F5344CB8AC3E}">
        <p14:creationId xmlns:p14="http://schemas.microsoft.com/office/powerpoint/2010/main" val="3710451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朝から昼にできるポイントです。</a:t>
            </a:r>
            <a:endParaRPr kumimoji="1" lang="en-US" altLang="ja-JP" dirty="0" smtClean="0"/>
          </a:p>
          <a:p>
            <a:r>
              <a:rPr kumimoji="1" lang="ja-JP" altLang="en-US" dirty="0" smtClean="0"/>
              <a:t>まず早起きが大切です。カーテンをあけて太陽の光をあびます。太陽の光を浴びると、体内時計がリセットされます。</a:t>
            </a:r>
            <a:endParaRPr kumimoji="1" lang="en-US" altLang="ja-JP" dirty="0" smtClean="0"/>
          </a:p>
          <a:p>
            <a:r>
              <a:rPr kumimoji="1" lang="ja-JP" altLang="en-US" dirty="0" smtClean="0"/>
              <a:t>朝ごはんを食べます。時間に余裕を持って起きると、お腹がすきます。</a:t>
            </a:r>
            <a:endParaRPr kumimoji="1" lang="en-US" altLang="ja-JP" dirty="0" smtClean="0"/>
          </a:p>
          <a:p>
            <a:r>
              <a:rPr kumimoji="1" lang="ja-JP" altLang="en-US" dirty="0" smtClean="0"/>
              <a:t>お休みの日も、平日と同じくらいの時間に起きます。お休みの日に寝坊すると、体内時計がずれて月曜日に体調が悪くなります。</a:t>
            </a:r>
            <a:endParaRPr kumimoji="1" lang="en-US" altLang="ja-JP" dirty="0" smtClean="0"/>
          </a:p>
          <a:p>
            <a:r>
              <a:rPr kumimoji="1" lang="ja-JP" altLang="en-US" dirty="0" smtClean="0"/>
              <a:t>日中は体を動かします。</a:t>
            </a:r>
            <a:endParaRPr kumimoji="1" lang="en-US" altLang="ja-JP" dirty="0" smtClean="0"/>
          </a:p>
          <a:p>
            <a:r>
              <a:rPr kumimoji="1" lang="ja-JP" altLang="en-US" dirty="0" smtClean="0"/>
              <a:t>学校から帰って昼寝をすると、夜眠る時間が遅くなったり、睡眠の質が悪くなったりするので、夕方の昼寝はしないのがポイントです。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25</a:t>
            </a:fld>
            <a:endParaRPr kumimoji="1" lang="ja-JP" altLang="en-US"/>
          </a:p>
        </p:txBody>
      </p:sp>
    </p:spTree>
    <p:extLst>
      <p:ext uri="{BB962C8B-B14F-4D97-AF65-F5344CB8AC3E}">
        <p14:creationId xmlns:p14="http://schemas.microsoft.com/office/powerpoint/2010/main" val="1031122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午後からは、紅茶、ココア、コーヒー、緑茶などのカフェインが多く入った飲み物を控えます。カフェインをとると眠れなくなります。</a:t>
            </a:r>
            <a:endParaRPr kumimoji="1" lang="en-US" altLang="ja-JP" dirty="0" smtClean="0"/>
          </a:p>
          <a:p>
            <a:r>
              <a:rPr kumimoji="1" lang="ja-JP" altLang="en-US" dirty="0" smtClean="0"/>
              <a:t>テレビ・ゲームは時間を決めてあそぶことが大切です。</a:t>
            </a:r>
            <a:endParaRPr kumimoji="1" lang="en-US" altLang="ja-JP" dirty="0" smtClean="0"/>
          </a:p>
          <a:p>
            <a:r>
              <a:rPr kumimoji="1" lang="ja-JP" altLang="en-US" dirty="0" smtClean="0"/>
              <a:t>お風呂に入ると、体温が上がります。その後、体温が下がる時に眠たくなるので、一度お風呂で体を温めることが大切です。</a:t>
            </a:r>
            <a:endParaRPr kumimoji="1" lang="en-US" altLang="ja-JP" dirty="0" smtClean="0"/>
          </a:p>
          <a:p>
            <a:r>
              <a:rPr kumimoji="1" lang="ja-JP" altLang="en-US" dirty="0" smtClean="0"/>
              <a:t>スマホやゲームはやめられなくなるので、寝る前に決められた場所にしまいます。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26</a:t>
            </a:fld>
            <a:endParaRPr kumimoji="1" lang="ja-JP" altLang="en-US"/>
          </a:p>
        </p:txBody>
      </p:sp>
    </p:spTree>
    <p:extLst>
      <p:ext uri="{BB962C8B-B14F-4D97-AF65-F5344CB8AC3E}">
        <p14:creationId xmlns:p14="http://schemas.microsoft.com/office/powerpoint/2010/main" val="3546597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寝る前は明るい光をさけます。明るい光を浴びると、眠れなくなります。</a:t>
            </a:r>
            <a:endParaRPr kumimoji="1" lang="en-US" altLang="ja-JP" dirty="0" smtClean="0"/>
          </a:p>
          <a:p>
            <a:r>
              <a:rPr kumimoji="1" lang="ja-JP" altLang="en-US" dirty="0" smtClean="0"/>
              <a:t>目覚まし時計を自分でセットすることが大切です。起こしてもらっている人は、自分で起きるトレーニングをしましょう。</a:t>
            </a:r>
            <a:endParaRPr kumimoji="1" lang="en-US" altLang="ja-JP" dirty="0" smtClean="0"/>
          </a:p>
          <a:p>
            <a:r>
              <a:rPr kumimoji="1" lang="ja-JP" altLang="en-US" dirty="0" smtClean="0"/>
              <a:t>寝室の温度や湿度を調整します。夏は適度に体が冷えるのが良いですが、冬は冷えすぎに注意します。</a:t>
            </a:r>
            <a:endParaRPr kumimoji="1" lang="en-US" altLang="ja-JP" dirty="0" smtClean="0"/>
          </a:p>
          <a:p>
            <a:r>
              <a:rPr kumimoji="1" lang="ja-JP" altLang="en-US" dirty="0" smtClean="0"/>
              <a:t>寝る前に深呼吸をすると、ぐっすり眠りやすくなります。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27</a:t>
            </a:fld>
            <a:endParaRPr kumimoji="1" lang="ja-JP" altLang="en-US"/>
          </a:p>
        </p:txBody>
      </p:sp>
    </p:spTree>
    <p:extLst>
      <p:ext uri="{BB962C8B-B14F-4D97-AF65-F5344CB8AC3E}">
        <p14:creationId xmlns:p14="http://schemas.microsoft.com/office/powerpoint/2010/main" val="36746466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深呼吸の練習をしてみましょう。</a:t>
            </a:r>
            <a:endParaRPr kumimoji="1" lang="en-US" altLang="ja-JP" dirty="0" smtClean="0"/>
          </a:p>
          <a:p>
            <a:r>
              <a:rPr kumimoji="1" lang="ja-JP" altLang="en-US" dirty="0" smtClean="0"/>
              <a:t>心地よい姿勢をとります。</a:t>
            </a:r>
          </a:p>
          <a:p>
            <a:r>
              <a:rPr kumimoji="1" lang="ja-JP" altLang="en-US" dirty="0" smtClean="0"/>
              <a:t>目を閉じます。</a:t>
            </a:r>
          </a:p>
          <a:p>
            <a:r>
              <a:rPr kumimoji="1" lang="ja-JP" altLang="en-US" dirty="0" smtClean="0"/>
              <a:t>楽にゆっくりと呼吸をしてください。</a:t>
            </a:r>
          </a:p>
          <a:p>
            <a:r>
              <a:rPr kumimoji="1" lang="ja-JP" altLang="en-US" dirty="0" smtClean="0"/>
              <a:t>胸を空気で満たすようにゆっくり息を吸います。</a:t>
            </a:r>
            <a:endParaRPr kumimoji="1" lang="en-US" altLang="ja-JP" dirty="0" smtClean="0"/>
          </a:p>
          <a:p>
            <a:r>
              <a:rPr kumimoji="1" lang="ja-JP" altLang="en-US" dirty="0" smtClean="0"/>
              <a:t>息を吐くときに、自分自身をリラックスさせます。</a:t>
            </a:r>
            <a:endParaRPr kumimoji="1" lang="en-US" altLang="ja-JP" dirty="0" smtClean="0"/>
          </a:p>
          <a:p>
            <a:r>
              <a:rPr kumimoji="1" lang="ja-JP" altLang="en-US" dirty="0" smtClean="0"/>
              <a:t>息を吸うときに、胸が上がるのを感じてください。</a:t>
            </a:r>
            <a:endParaRPr kumimoji="1" lang="en-US" altLang="ja-JP" dirty="0" smtClean="0"/>
          </a:p>
          <a:p>
            <a:r>
              <a:rPr kumimoji="1" lang="ja-JP" altLang="en-US" dirty="0" smtClean="0"/>
              <a:t>息をゆっくりと吐いてリラックスしましょう。</a:t>
            </a:r>
            <a:endParaRPr kumimoji="1" lang="en-US" altLang="ja-JP" dirty="0" smtClean="0"/>
          </a:p>
          <a:p>
            <a:r>
              <a:rPr kumimoji="1" lang="ja-JP" altLang="en-US" dirty="0" smtClean="0"/>
              <a:t>呼吸を楽にゆっくりと続けます。</a:t>
            </a:r>
          </a:p>
          <a:p>
            <a:r>
              <a:rPr kumimoji="1" lang="ja-JP" altLang="en-US" dirty="0" smtClean="0"/>
              <a:t>息を吐くときは自分自身に「リラックス、リラックス」と言います。</a:t>
            </a:r>
            <a:endParaRPr kumimoji="1" lang="en-US" altLang="ja-JP" dirty="0" smtClean="0"/>
          </a:p>
          <a:p>
            <a:r>
              <a:rPr kumimoji="1" lang="ja-JP" altLang="en-US" dirty="0" smtClean="0"/>
              <a:t>寝る前に深呼吸をし、リラックスして心が落ち着いてから眠りましょう。 </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28</a:t>
            </a:fld>
            <a:endParaRPr kumimoji="1" lang="ja-JP" altLang="en-US"/>
          </a:p>
        </p:txBody>
      </p:sp>
    </p:spTree>
    <p:extLst>
      <p:ext uri="{BB962C8B-B14F-4D97-AF65-F5344CB8AC3E}">
        <p14:creationId xmlns:p14="http://schemas.microsoft.com/office/powerpoint/2010/main" val="35918961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メディアの使い過ぎが問題になっています。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29</a:t>
            </a:fld>
            <a:endParaRPr kumimoji="1" lang="ja-JP" altLang="en-US"/>
          </a:p>
        </p:txBody>
      </p:sp>
    </p:spTree>
    <p:extLst>
      <p:ext uri="{BB962C8B-B14F-4D97-AF65-F5344CB8AC3E}">
        <p14:creationId xmlns:p14="http://schemas.microsoft.com/office/powerpoint/2010/main" val="2378188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スマホやネットなどには、デメリットばかりでなく、メリットもあります。</a:t>
            </a:r>
            <a:endParaRPr kumimoji="1" lang="en-US" altLang="ja-JP" dirty="0" smtClean="0"/>
          </a:p>
          <a:p>
            <a:r>
              <a:rPr kumimoji="1" lang="ja-JP" altLang="en-US" dirty="0" smtClean="0"/>
              <a:t>例えば、スマホやネットでは、読む、書く、記録する、公開する、繋がる、など</a:t>
            </a:r>
            <a:endParaRPr kumimoji="1" lang="en-US" altLang="ja-JP" dirty="0" smtClean="0"/>
          </a:p>
          <a:p>
            <a:r>
              <a:rPr kumimoji="1" lang="ja-JP" altLang="en-US" dirty="0" smtClean="0"/>
              <a:t>気軽にできる便利なことがたくさんあります。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30</a:t>
            </a:fld>
            <a:endParaRPr kumimoji="1" lang="ja-JP" altLang="en-US"/>
          </a:p>
        </p:txBody>
      </p:sp>
    </p:spTree>
    <p:extLst>
      <p:ext uri="{BB962C8B-B14F-4D97-AF65-F5344CB8AC3E}">
        <p14:creationId xmlns:p14="http://schemas.microsoft.com/office/powerpoint/2010/main" val="2938336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でも、つい使いすぎてしまうところに問題があります。</a:t>
            </a:r>
            <a:endParaRPr kumimoji="1" lang="en-US" altLang="ja-JP" dirty="0" smtClean="0"/>
          </a:p>
          <a:p>
            <a:r>
              <a:rPr kumimoji="1" lang="ja-JP" altLang="en-US" dirty="0" smtClean="0"/>
              <a:t>これは、子どもだけでなく、大人の間でも問題になっています。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31</a:t>
            </a:fld>
            <a:endParaRPr kumimoji="1" lang="ja-JP" altLang="en-US"/>
          </a:p>
        </p:txBody>
      </p:sp>
    </p:spTree>
    <p:extLst>
      <p:ext uri="{BB962C8B-B14F-4D97-AF65-F5344CB8AC3E}">
        <p14:creationId xmlns:p14="http://schemas.microsoft.com/office/powerpoint/2010/main" val="1981452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メディアの使い過ぎで心配されることはたくさんあります。</a:t>
            </a:r>
            <a:endParaRPr kumimoji="1" lang="en-US" altLang="ja-JP" dirty="0" smtClean="0"/>
          </a:p>
          <a:p>
            <a:r>
              <a:rPr kumimoji="1" lang="ja-JP" altLang="en-US" dirty="0" smtClean="0"/>
              <a:t>まず、睡眠不足になることです。睡眠不足になると、さっき紹介したような様々なデメリットがあります。</a:t>
            </a:r>
            <a:endParaRPr kumimoji="1" lang="en-US" altLang="ja-JP" dirty="0" smtClean="0"/>
          </a:p>
          <a:p>
            <a:r>
              <a:rPr kumimoji="1" lang="ja-JP" altLang="en-US" dirty="0" smtClean="0"/>
              <a:t>次に、ゲーム・ネットがやめられなくなることです。心配してやめさせようとした家族とトラブルになることもあります。</a:t>
            </a:r>
            <a:endParaRPr kumimoji="1" lang="en-US" altLang="ja-JP" dirty="0" smtClean="0"/>
          </a:p>
          <a:p>
            <a:r>
              <a:rPr kumimoji="1" lang="en-US" altLang="ja-JP" dirty="0" smtClean="0"/>
              <a:t>SNS</a:t>
            </a:r>
            <a:r>
              <a:rPr kumimoji="1" lang="ja-JP" altLang="en-US" dirty="0" err="1" smtClean="0"/>
              <a:t>での</a:t>
            </a:r>
            <a:r>
              <a:rPr kumimoji="1" lang="ja-JP" altLang="en-US" dirty="0" smtClean="0"/>
              <a:t>行き違いで、人間関係に問題が生じる事があります。</a:t>
            </a:r>
            <a:endParaRPr kumimoji="1" lang="en-US" altLang="ja-JP" dirty="0" smtClean="0"/>
          </a:p>
          <a:p>
            <a:r>
              <a:rPr kumimoji="1" lang="ja-JP" altLang="en-US" dirty="0" smtClean="0"/>
              <a:t>他にも、姿勢、体型、視力など、みなさんの体の調子が悪くなることに繋がります。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32</a:t>
            </a:fld>
            <a:endParaRPr kumimoji="1" lang="ja-JP" altLang="en-US"/>
          </a:p>
        </p:txBody>
      </p:sp>
    </p:spTree>
    <p:extLst>
      <p:ext uri="{BB962C8B-B14F-4D97-AF65-F5344CB8AC3E}">
        <p14:creationId xmlns:p14="http://schemas.microsoft.com/office/powerpoint/2010/main" val="2744914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メディアの使用時間と睡眠習慣の関係を調べた結果です。</a:t>
            </a:r>
            <a:endParaRPr kumimoji="1" lang="en-US" altLang="ja-JP" dirty="0" smtClean="0"/>
          </a:p>
          <a:p>
            <a:r>
              <a:rPr kumimoji="1" lang="ja-JP" altLang="en-US" dirty="0" smtClean="0"/>
              <a:t>テレビ・ビデオ・</a:t>
            </a:r>
            <a:r>
              <a:rPr kumimoji="1" lang="en-US" altLang="ja-JP" dirty="0" smtClean="0"/>
              <a:t>DVD</a:t>
            </a:r>
            <a:r>
              <a:rPr kumimoji="1" lang="ja-JP" altLang="en-US" dirty="0" smtClean="0"/>
              <a:t>の視聴時間が２時間未満の中学生の平均就寝時刻は</a:t>
            </a:r>
            <a:r>
              <a:rPr kumimoji="1" lang="en-US" altLang="ja-JP" dirty="0" smtClean="0"/>
              <a:t>23</a:t>
            </a:r>
            <a:r>
              <a:rPr kumimoji="1" lang="ja-JP" altLang="en-US" dirty="0" smtClean="0"/>
              <a:t>時</a:t>
            </a:r>
            <a:r>
              <a:rPr kumimoji="1" lang="en-US" altLang="ja-JP" dirty="0" smtClean="0"/>
              <a:t>25</a:t>
            </a:r>
            <a:r>
              <a:rPr kumimoji="1" lang="ja-JP" altLang="en-US" dirty="0" smtClean="0"/>
              <a:t>分、平均起床時刻は</a:t>
            </a:r>
            <a:r>
              <a:rPr kumimoji="1" lang="en-US" altLang="ja-JP" dirty="0" smtClean="0"/>
              <a:t>6</a:t>
            </a:r>
            <a:r>
              <a:rPr kumimoji="1" lang="ja-JP" altLang="en-US" dirty="0" smtClean="0"/>
              <a:t>時</a:t>
            </a:r>
            <a:r>
              <a:rPr kumimoji="1" lang="en-US" altLang="ja-JP" dirty="0" smtClean="0"/>
              <a:t>38</a:t>
            </a:r>
            <a:r>
              <a:rPr kumimoji="1" lang="ja-JP" altLang="en-US" dirty="0" smtClean="0"/>
              <a:t>分</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２時間以上の中学生の平均就寝時刻は</a:t>
            </a:r>
            <a:r>
              <a:rPr kumimoji="1" lang="en-US" altLang="ja-JP" dirty="0" smtClean="0"/>
              <a:t>23</a:t>
            </a:r>
            <a:r>
              <a:rPr kumimoji="1" lang="ja-JP" altLang="en-US" dirty="0" smtClean="0"/>
              <a:t>時</a:t>
            </a:r>
            <a:r>
              <a:rPr kumimoji="1" lang="en-US" altLang="ja-JP" dirty="0" smtClean="0"/>
              <a:t>38</a:t>
            </a:r>
            <a:r>
              <a:rPr kumimoji="1" lang="ja-JP" altLang="en-US" dirty="0" smtClean="0"/>
              <a:t>分、平均起床時刻は</a:t>
            </a:r>
            <a:r>
              <a:rPr kumimoji="1" lang="en-US" altLang="ja-JP" dirty="0" smtClean="0"/>
              <a:t>6</a:t>
            </a:r>
            <a:r>
              <a:rPr kumimoji="1" lang="ja-JP" altLang="en-US" dirty="0" smtClean="0"/>
              <a:t>時</a:t>
            </a:r>
            <a:r>
              <a:rPr kumimoji="1" lang="en-US" altLang="ja-JP" dirty="0" smtClean="0"/>
              <a:t>42</a:t>
            </a:r>
            <a:r>
              <a:rPr kumimoji="1" lang="ja-JP" altLang="en-US" dirty="0" smtClean="0"/>
              <a:t>分でした。</a:t>
            </a:r>
            <a:endParaRPr kumimoji="1" lang="en-US" altLang="ja-JP" dirty="0" smtClean="0"/>
          </a:p>
          <a:p>
            <a:r>
              <a:rPr kumimoji="1" lang="ja-JP" altLang="en-US" dirty="0" smtClean="0"/>
              <a:t>携帯電話・スマホの使用時間が２時間未満の中学生の平均就寝時刻は</a:t>
            </a:r>
            <a:r>
              <a:rPr kumimoji="1" lang="en-US" altLang="ja-JP" dirty="0" smtClean="0"/>
              <a:t>23</a:t>
            </a:r>
            <a:r>
              <a:rPr kumimoji="1" lang="ja-JP" altLang="en-US" dirty="0" smtClean="0"/>
              <a:t>時</a:t>
            </a:r>
            <a:r>
              <a:rPr kumimoji="1" lang="en-US" altLang="ja-JP" dirty="0" smtClean="0"/>
              <a:t>18</a:t>
            </a:r>
            <a:r>
              <a:rPr kumimoji="1" lang="ja-JP" altLang="en-US" dirty="0" smtClean="0"/>
              <a:t>分、平均起床時刻は</a:t>
            </a:r>
            <a:r>
              <a:rPr kumimoji="1" lang="en-US" altLang="ja-JP" dirty="0" smtClean="0"/>
              <a:t>6</a:t>
            </a:r>
            <a:r>
              <a:rPr kumimoji="1" lang="ja-JP" altLang="en-US" dirty="0" smtClean="0"/>
              <a:t>時</a:t>
            </a:r>
            <a:r>
              <a:rPr kumimoji="1" lang="en-US" altLang="ja-JP" dirty="0" smtClean="0"/>
              <a:t>36</a:t>
            </a:r>
            <a:r>
              <a:rPr kumimoji="1" lang="ja-JP" altLang="en-US" dirty="0" smtClean="0"/>
              <a:t>分</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２時間以上の中学生の平均就寝時刻は</a:t>
            </a:r>
            <a:r>
              <a:rPr kumimoji="1" lang="en-US" altLang="ja-JP" dirty="0" smtClean="0"/>
              <a:t>23</a:t>
            </a:r>
            <a:r>
              <a:rPr kumimoji="1" lang="ja-JP" altLang="en-US" dirty="0" smtClean="0"/>
              <a:t>時</a:t>
            </a:r>
            <a:r>
              <a:rPr kumimoji="1" lang="en-US" altLang="ja-JP" dirty="0" smtClean="0"/>
              <a:t>49</a:t>
            </a:r>
            <a:r>
              <a:rPr kumimoji="1" lang="ja-JP" altLang="en-US" dirty="0" smtClean="0"/>
              <a:t>分、平均起床時刻は</a:t>
            </a:r>
            <a:r>
              <a:rPr kumimoji="1" lang="en-US" altLang="ja-JP" dirty="0" smtClean="0"/>
              <a:t>6</a:t>
            </a:r>
            <a:r>
              <a:rPr kumimoji="1" lang="ja-JP" altLang="en-US" dirty="0" smtClean="0"/>
              <a:t>時</a:t>
            </a:r>
            <a:r>
              <a:rPr kumimoji="1" lang="en-US" altLang="ja-JP" dirty="0" smtClean="0"/>
              <a:t>44</a:t>
            </a:r>
            <a:r>
              <a:rPr kumimoji="1" lang="ja-JP" altLang="en-US" dirty="0" smtClean="0"/>
              <a:t>分でした。</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メディアの使用時間が長くなると、就寝時刻と起床時刻が遅くなっていることがわかります。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33</a:t>
            </a:fld>
            <a:endParaRPr kumimoji="1" lang="ja-JP" altLang="en-US"/>
          </a:p>
        </p:txBody>
      </p:sp>
    </p:spTree>
    <p:extLst>
      <p:ext uri="{BB962C8B-B14F-4D97-AF65-F5344CB8AC3E}">
        <p14:creationId xmlns:p14="http://schemas.microsoft.com/office/powerpoint/2010/main" val="11740886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メディアの家での使用ルール遵守状況と就寝時刻 の関係を調べた結果です。</a:t>
            </a:r>
            <a:endParaRPr kumimoji="1" lang="en-US" altLang="ja-JP" dirty="0" smtClean="0"/>
          </a:p>
          <a:p>
            <a:r>
              <a:rPr kumimoji="1" lang="ja-JP" altLang="en-US" dirty="0" smtClean="0"/>
              <a:t>メディア使用のルールを３つに分けて調べました。メディアで閲覧したり遊んだりする内容のルール、メディアを使用する場所のルール、使用時間のルールの３つです。</a:t>
            </a:r>
            <a:endParaRPr kumimoji="1" lang="en-US" altLang="ja-JP" dirty="0" smtClean="0"/>
          </a:p>
          <a:p>
            <a:r>
              <a:rPr kumimoji="1" lang="ja-JP" altLang="en-US" dirty="0" smtClean="0"/>
              <a:t>内容ルールがあってルールを守っている人は</a:t>
            </a:r>
            <a:r>
              <a:rPr kumimoji="1" lang="en-US" altLang="ja-JP" dirty="0" smtClean="0"/>
              <a:t>30.4</a:t>
            </a:r>
            <a:r>
              <a:rPr kumimoji="1" lang="ja-JP" altLang="en-US" dirty="0" smtClean="0"/>
              <a:t>％、守っていない人は</a:t>
            </a:r>
            <a:r>
              <a:rPr kumimoji="1" lang="en-US" altLang="ja-JP" dirty="0" smtClean="0"/>
              <a:t>2.1</a:t>
            </a:r>
            <a:r>
              <a:rPr kumimoji="1" lang="ja-JP" altLang="en-US" dirty="0" smtClean="0"/>
              <a:t>％、内容ルールがない人は</a:t>
            </a:r>
            <a:r>
              <a:rPr kumimoji="1" lang="en-US" altLang="ja-JP" dirty="0" smtClean="0"/>
              <a:t>67.6</a:t>
            </a:r>
            <a:r>
              <a:rPr kumimoji="1" lang="ja-JP" altLang="en-US" dirty="0" smtClean="0"/>
              <a:t>％でした。</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場所ルールがあってルールを守っている人は</a:t>
            </a:r>
            <a:r>
              <a:rPr kumimoji="1" lang="en-US" altLang="ja-JP" dirty="0" smtClean="0"/>
              <a:t>29.3</a:t>
            </a:r>
            <a:r>
              <a:rPr kumimoji="1" lang="ja-JP" altLang="en-US" dirty="0" smtClean="0"/>
              <a:t>％、守っていない人は</a:t>
            </a:r>
            <a:r>
              <a:rPr kumimoji="1" lang="en-US" altLang="ja-JP" dirty="0" smtClean="0"/>
              <a:t>3.2</a:t>
            </a:r>
            <a:r>
              <a:rPr kumimoji="1" lang="ja-JP" altLang="en-US" dirty="0" smtClean="0"/>
              <a:t>％、内容ルールがない人は</a:t>
            </a:r>
            <a:r>
              <a:rPr kumimoji="1" lang="en-US" altLang="ja-JP" dirty="0" smtClean="0"/>
              <a:t>67.5</a:t>
            </a:r>
            <a:r>
              <a:rPr kumimoji="1" lang="ja-JP" altLang="en-US" dirty="0" smtClean="0"/>
              <a:t>％でした。</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時間ルールがあってルールを守っている人は</a:t>
            </a:r>
            <a:r>
              <a:rPr kumimoji="1" lang="en-US" altLang="ja-JP" dirty="0" smtClean="0"/>
              <a:t>37.7</a:t>
            </a:r>
            <a:r>
              <a:rPr kumimoji="1" lang="ja-JP" altLang="en-US" dirty="0" smtClean="0"/>
              <a:t>％、守っていない人は</a:t>
            </a:r>
            <a:r>
              <a:rPr kumimoji="1" lang="en-US" altLang="ja-JP" dirty="0" smtClean="0"/>
              <a:t>13.0</a:t>
            </a:r>
            <a:r>
              <a:rPr kumimoji="1" lang="ja-JP" altLang="en-US" dirty="0" smtClean="0"/>
              <a:t>％、内容ルールがない人は</a:t>
            </a:r>
            <a:r>
              <a:rPr kumimoji="1" lang="en-US" altLang="ja-JP" dirty="0" smtClean="0"/>
              <a:t>48.9</a:t>
            </a:r>
            <a:r>
              <a:rPr kumimoji="1" lang="ja-JP" altLang="en-US" dirty="0" smtClean="0"/>
              <a:t>％でした。</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ルールの種類別では、時間ルールが最も多く設けられていますが、守らない人が多いのも時間ルールの特徴です。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背景黄色で示した時間は、平均就寝時刻です。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どのルールでも、寝る時間が最も遅い人はルールを守っていない人です。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この結果から、守れないルールを設定すると睡眠習慣については逆効果になることがわかります。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ルールは、中学生であるみなさん自身が納得して決めることが大切です。</a:t>
            </a:r>
            <a:endParaRPr kumimoji="1" lang="en-US" altLang="ja-JP" dirty="0" smtClean="0"/>
          </a:p>
          <a:p>
            <a:endParaRPr kumimoji="1" lang="ja-JP" altLang="en-US" dirty="0" smtClean="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34</a:t>
            </a:fld>
            <a:endParaRPr kumimoji="1" lang="ja-JP" altLang="en-US"/>
          </a:p>
        </p:txBody>
      </p:sp>
    </p:spTree>
    <p:extLst>
      <p:ext uri="{BB962C8B-B14F-4D97-AF65-F5344CB8AC3E}">
        <p14:creationId xmlns:p14="http://schemas.microsoft.com/office/powerpoint/2010/main" val="35463515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帰宅後の時間の使い方について考えてみましょう。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35</a:t>
            </a:fld>
            <a:endParaRPr kumimoji="1" lang="ja-JP" altLang="en-US"/>
          </a:p>
        </p:txBody>
      </p:sp>
    </p:spTree>
    <p:extLst>
      <p:ext uri="{BB962C8B-B14F-4D97-AF65-F5344CB8AC3E}">
        <p14:creationId xmlns:p14="http://schemas.microsoft.com/office/powerpoint/2010/main" val="4057920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ワークシートに普段の帰宅後の生活を書き込みます。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＊ここで使用するワークシートは「生活習慣チェックシート（中学生用）」です。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36</a:t>
            </a:fld>
            <a:endParaRPr kumimoji="1" lang="ja-JP" altLang="en-US"/>
          </a:p>
        </p:txBody>
      </p:sp>
    </p:spTree>
    <p:extLst>
      <p:ext uri="{BB962C8B-B14F-4D97-AF65-F5344CB8AC3E}">
        <p14:creationId xmlns:p14="http://schemas.microsoft.com/office/powerpoint/2010/main" val="16751294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隣の人と、見せ合います。</a:t>
            </a:r>
            <a:endParaRPr kumimoji="1" lang="en-US" altLang="ja-JP" dirty="0" smtClean="0"/>
          </a:p>
          <a:p>
            <a:r>
              <a:rPr kumimoji="1" lang="ja-JP" altLang="en-US" dirty="0" smtClean="0"/>
              <a:t>何に時間を使っているかな？何時に寝てるかな？</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37</a:t>
            </a:fld>
            <a:endParaRPr kumimoji="1" lang="ja-JP" altLang="en-US"/>
          </a:p>
        </p:txBody>
      </p:sp>
    </p:spTree>
    <p:extLst>
      <p:ext uri="{BB962C8B-B14F-4D97-AF65-F5344CB8AC3E}">
        <p14:creationId xmlns:p14="http://schemas.microsoft.com/office/powerpoint/2010/main" val="38711923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隣の人と、早寝早起きをするために変えられることについて話してみましょう。</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38</a:t>
            </a:fld>
            <a:endParaRPr kumimoji="1" lang="ja-JP" altLang="en-US"/>
          </a:p>
        </p:txBody>
      </p:sp>
    </p:spTree>
    <p:extLst>
      <p:ext uri="{BB962C8B-B14F-4D97-AF65-F5344CB8AC3E}">
        <p14:creationId xmlns:p14="http://schemas.microsoft.com/office/powerpoint/2010/main" val="20339529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目標を立てます。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39</a:t>
            </a:fld>
            <a:endParaRPr kumimoji="1" lang="ja-JP" altLang="en-US"/>
          </a:p>
        </p:txBody>
      </p:sp>
    </p:spTree>
    <p:extLst>
      <p:ext uri="{BB962C8B-B14F-4D97-AF65-F5344CB8AC3E}">
        <p14:creationId xmlns:p14="http://schemas.microsoft.com/office/powerpoint/2010/main" val="39612779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目標時間を決めて、時間を生活習慣チェックシートに記入します。</a:t>
            </a:r>
            <a:endParaRPr kumimoji="1" lang="en-US" altLang="ja-JP" dirty="0" smtClean="0"/>
          </a:p>
          <a:p>
            <a:r>
              <a:rPr kumimoji="1" lang="ja-JP" altLang="en-US" dirty="0" smtClean="0"/>
              <a:t>オリジナルの行動目標を決めて書きます。</a:t>
            </a:r>
            <a:endParaRPr kumimoji="1" lang="en-US" altLang="ja-JP" dirty="0" smtClean="0"/>
          </a:p>
          <a:p>
            <a:r>
              <a:rPr kumimoji="1" lang="ja-JP" altLang="en-US" dirty="0" smtClean="0"/>
              <a:t>スライドに示されている項目のうち、黒字はチェック項目に入っていますが、</a:t>
            </a:r>
            <a:endParaRPr kumimoji="1" lang="en-US" altLang="ja-JP" dirty="0" smtClean="0"/>
          </a:p>
          <a:p>
            <a:r>
              <a:rPr kumimoji="1" lang="ja-JP" altLang="en-US" dirty="0" smtClean="0"/>
              <a:t>赤字は入っていない項目です。オリジナルの目標に向いています。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明日から、目標を守ることができたかどうか、１週間チェックをしていきましょう。</a:t>
            </a:r>
            <a:endParaRPr kumimoji="1" lang="en-US" altLang="ja-JP" dirty="0" smtClean="0"/>
          </a:p>
          <a:p>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＊ここで使用するワークシートは「生活習慣チェックシート（中学生用）」です。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40</a:t>
            </a:fld>
            <a:endParaRPr kumimoji="1" lang="ja-JP" altLang="en-US"/>
          </a:p>
        </p:txBody>
      </p:sp>
    </p:spTree>
    <p:extLst>
      <p:ext uri="{BB962C8B-B14F-4D97-AF65-F5344CB8AC3E}">
        <p14:creationId xmlns:p14="http://schemas.microsoft.com/office/powerpoint/2010/main" val="32629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毎日の時間の使い方で、みなさんの将来が決まります。</a:t>
            </a:r>
            <a:endParaRPr kumimoji="1" lang="en-US" altLang="ja-JP" dirty="0" smtClean="0"/>
          </a:p>
          <a:p>
            <a:r>
              <a:rPr kumimoji="1" lang="ja-JP" altLang="en-US" dirty="0" smtClean="0"/>
              <a:t>いま、やりたいことも、やるべきことも、どちらもみなさんにとって大切です。</a:t>
            </a:r>
            <a:endParaRPr kumimoji="1" lang="en-US" altLang="ja-JP" dirty="0" smtClean="0"/>
          </a:p>
          <a:p>
            <a:r>
              <a:rPr kumimoji="1" lang="ja-JP" altLang="en-US" dirty="0" smtClean="0"/>
              <a:t>自分で目標を立てて、毎日の生活を送りましょう。</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41</a:t>
            </a:fld>
            <a:endParaRPr kumimoji="1" lang="ja-JP" altLang="en-US"/>
          </a:p>
        </p:txBody>
      </p:sp>
    </p:spTree>
    <p:extLst>
      <p:ext uri="{BB962C8B-B14F-4D97-AF65-F5344CB8AC3E}">
        <p14:creationId xmlns:p14="http://schemas.microsoft.com/office/powerpoint/2010/main" val="1352419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2.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778708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821742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870025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3453520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395505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3766675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332479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401722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3999562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892482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751680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457200" y="274638"/>
            <a:ext cx="8229600" cy="585152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日付プレースホルダ 2"/>
          <p:cNvSpPr>
            <a:spLocks noGrp="1"/>
          </p:cNvSpPr>
          <p:nvPr>
            <p:ph type="dt" sz="half" idx="10"/>
          </p:nvPr>
        </p:nvSpPr>
        <p:spPr>
          <a:xfrm>
            <a:off x="457200" y="6245225"/>
            <a:ext cx="2133600" cy="476250"/>
          </a:xfrm>
        </p:spPr>
        <p:txBody>
          <a:bodyPr/>
          <a:lstStyle>
            <a:lvl1pPr>
              <a:defRPr/>
            </a:lvl1pPr>
          </a:lstStyle>
          <a:p>
            <a:pPr>
              <a:defRPr/>
            </a:pPr>
            <a:endParaRPr lang="en-US" altLang="ja-JP">
              <a:solidFill>
                <a:prstClr val="black">
                  <a:tint val="75000"/>
                </a:prstClr>
              </a:solidFill>
            </a:endParaRPr>
          </a:p>
        </p:txBody>
      </p:sp>
      <p:sp>
        <p:nvSpPr>
          <p:cNvPr id="4" name="フッター プレースホルダ 3"/>
          <p:cNvSpPr>
            <a:spLocks noGrp="1"/>
          </p:cNvSpPr>
          <p:nvPr>
            <p:ph type="ftr" sz="quarter" idx="11"/>
          </p:nvPr>
        </p:nvSpPr>
        <p:spPr>
          <a:xfrm>
            <a:off x="3124200" y="6245225"/>
            <a:ext cx="2895600" cy="476250"/>
          </a:xfrm>
        </p:spPr>
        <p:txBody>
          <a:bodyPr/>
          <a:lstStyle>
            <a:lvl1pPr>
              <a:defRPr/>
            </a:lvl1pPr>
          </a:lstStyle>
          <a:p>
            <a:pPr>
              <a:defRPr/>
            </a:pPr>
            <a:endParaRPr lang="en-US" altLang="ja-JP">
              <a:solidFill>
                <a:prstClr val="black">
                  <a:tint val="75000"/>
                </a:prstClr>
              </a:solidFill>
            </a:endParaRPr>
          </a:p>
        </p:txBody>
      </p:sp>
      <p:sp>
        <p:nvSpPr>
          <p:cNvPr id="5" name="スライド番号プレースホルダ 4"/>
          <p:cNvSpPr>
            <a:spLocks noGrp="1"/>
          </p:cNvSpPr>
          <p:nvPr>
            <p:ph type="sldNum" sz="quarter" idx="12"/>
          </p:nvPr>
        </p:nvSpPr>
        <p:spPr>
          <a:xfrm>
            <a:off x="6553200" y="6245225"/>
            <a:ext cx="2133600" cy="476250"/>
          </a:xfrm>
        </p:spPr>
        <p:txBody>
          <a:bodyPr/>
          <a:lstStyle>
            <a:lvl1pPr>
              <a:defRPr/>
            </a:lvl1pPr>
          </a:lstStyle>
          <a:p>
            <a:fld id="{16D4F127-D953-4351-92A4-EC94535ED8A4}" type="slidenum">
              <a:rPr lang="en-US" altLang="ja-JP">
                <a:solidFill>
                  <a:prstClr val="black">
                    <a:tint val="75000"/>
                  </a:prstClr>
                </a:solidFill>
              </a:rPr>
              <a:pPr/>
              <a:t>‹#›</a:t>
            </a:fld>
            <a:endParaRPr lang="en-US" altLang="ja-JP">
              <a:solidFill>
                <a:prstClr val="black">
                  <a:tint val="75000"/>
                </a:prstClr>
              </a:solidFill>
            </a:endParaRPr>
          </a:p>
        </p:txBody>
      </p:sp>
    </p:spTree>
    <p:extLst>
      <p:ext uri="{BB962C8B-B14F-4D97-AF65-F5344CB8AC3E}">
        <p14:creationId xmlns:p14="http://schemas.microsoft.com/office/powerpoint/2010/main" val="4149365336"/>
      </p:ext>
    </p:extLst>
  </p:cSld>
  <p:clrMapOvr>
    <a:masterClrMapping/>
  </p:clrMapOvr>
  <p:transition>
    <p:sndAc>
      <p:stSnd>
        <p:snd r:embed="rId1" name="click.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457200" y="274638"/>
            <a:ext cx="8229600"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457200" y="1600200"/>
            <a:ext cx="4038600" cy="2185988"/>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4648200" y="1600200"/>
            <a:ext cx="4038600" cy="2185988"/>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457200" y="3938588"/>
            <a:ext cx="4038600" cy="218757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4648200" y="3938588"/>
            <a:ext cx="4038600" cy="218757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prstClr val="black">
                  <a:tint val="75000"/>
                </a:prstClr>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tint val="75000"/>
                </a:prstClr>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069A91D-A0F2-4DF3-946F-9D025B5BD088}" type="slidenum">
              <a:rPr lang="en-US" altLang="ja-JP">
                <a:solidFill>
                  <a:prstClr val="black">
                    <a:tint val="75000"/>
                  </a:prstClr>
                </a:solidFill>
              </a:rPr>
              <a:pPr>
                <a:defRPr/>
              </a:pPr>
              <a:t>‹#›</a:t>
            </a:fld>
            <a:endParaRPr lang="en-US" altLang="ja-JP">
              <a:solidFill>
                <a:prstClr val="black">
                  <a:tint val="75000"/>
                </a:prstClr>
              </a:solidFill>
            </a:endParaRPr>
          </a:p>
        </p:txBody>
      </p:sp>
    </p:spTree>
    <p:extLst>
      <p:ext uri="{BB962C8B-B14F-4D97-AF65-F5344CB8AC3E}">
        <p14:creationId xmlns:p14="http://schemas.microsoft.com/office/powerpoint/2010/main" val="25149646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quarter" idx="2"/>
          </p:nvPr>
        </p:nvSpPr>
        <p:spPr>
          <a:xfrm>
            <a:off x="4648200" y="1600200"/>
            <a:ext cx="4038600" cy="21859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ー 4"/>
          <p:cNvSpPr>
            <a:spLocks noGrp="1"/>
          </p:cNvSpPr>
          <p:nvPr>
            <p:ph sz="quarter" idx="3"/>
          </p:nvPr>
        </p:nvSpPr>
        <p:spPr>
          <a:xfrm>
            <a:off x="4648200" y="3938588"/>
            <a:ext cx="4038600" cy="21875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8" name="Rectangle 6"/>
          <p:cNvSpPr>
            <a:spLocks noGrp="1" noChangeArrowheads="1"/>
          </p:cNvSpPr>
          <p:nvPr>
            <p:ph type="sldNum" sz="quarter" idx="12"/>
          </p:nvPr>
        </p:nvSpPr>
        <p:spPr>
          <a:ln/>
        </p:spPr>
        <p:txBody>
          <a:bodyPr/>
          <a:lstStyle>
            <a:lvl1pPr>
              <a:defRPr/>
            </a:lvl1pPr>
          </a:lstStyle>
          <a:p>
            <a:pPr>
              <a:defRPr/>
            </a:pPr>
            <a:fld id="{1FFAA7B6-03D1-417A-861C-2A1FBC23702F}" type="slidenum">
              <a:rPr lang="en-US" altLang="ja-JP"/>
              <a:pPr>
                <a:defRPr/>
              </a:pPr>
              <a:t>‹#›</a:t>
            </a:fld>
            <a:endParaRPr lang="en-US" altLang="ja-JP"/>
          </a:p>
        </p:txBody>
      </p:sp>
    </p:spTree>
    <p:extLst>
      <p:ext uri="{BB962C8B-B14F-4D97-AF65-F5344CB8AC3E}">
        <p14:creationId xmlns:p14="http://schemas.microsoft.com/office/powerpoint/2010/main" val="3928292534"/>
      </p:ext>
    </p:extLst>
  </p:cSld>
  <p:clrMapOvr>
    <a:masterClrMapping/>
  </p:clrMapOvr>
  <p:transition>
    <p:sndAc>
      <p:stSnd>
        <p:snd r:embed="rId1" name="画面変更サウンド①（1）.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23518757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2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2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emf"/></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755608" y="404664"/>
            <a:ext cx="7632848" cy="2077492"/>
          </a:xfrm>
          <a:prstGeom prst="rect">
            <a:avLst/>
          </a:prstGeom>
          <a:noFill/>
        </p:spPr>
        <p:txBody>
          <a:bodyPr wrap="square" rtlCol="0">
            <a:spAutoFit/>
          </a:bodyPr>
          <a:lstStyle/>
          <a:p>
            <a:pPr algn="ctr">
              <a:lnSpc>
                <a:spcPct val="150000"/>
              </a:lnSpc>
            </a:pPr>
            <a:r>
              <a:rPr lang="ja-JP" altLang="en-US" sz="5400" b="1" dirty="0" smtClean="0">
                <a:latin typeface="Meiryo UI" panose="020B0604030504040204" pitchFamily="50" charset="-128"/>
                <a:ea typeface="Meiryo UI" panose="020B0604030504040204" pitchFamily="50" charset="-128"/>
              </a:rPr>
              <a:t>睡眠教育プログラム</a:t>
            </a:r>
            <a:endParaRPr lang="en-US" altLang="ja-JP" sz="5400" b="1" dirty="0" smtClean="0">
              <a:latin typeface="Meiryo UI" panose="020B0604030504040204" pitchFamily="50" charset="-128"/>
              <a:ea typeface="Meiryo UI" panose="020B0604030504040204" pitchFamily="50" charset="-128"/>
            </a:endParaRPr>
          </a:p>
          <a:p>
            <a:pPr algn="ctr">
              <a:lnSpc>
                <a:spcPct val="150000"/>
              </a:lnSpc>
            </a:pPr>
            <a:r>
              <a:rPr lang="ja-JP" altLang="en-US" sz="3200" b="1" dirty="0">
                <a:latin typeface="Meiryo UI" panose="020B0604030504040204" pitchFamily="50" charset="-128"/>
                <a:ea typeface="Meiryo UI" panose="020B0604030504040204" pitchFamily="50" charset="-128"/>
              </a:rPr>
              <a:t>中学生</a:t>
            </a:r>
            <a:r>
              <a:rPr lang="ja-JP" altLang="en-US" sz="3200" b="1" dirty="0" smtClean="0">
                <a:latin typeface="Meiryo UI" panose="020B0604030504040204" pitchFamily="50" charset="-128"/>
                <a:ea typeface="Meiryo UI" panose="020B0604030504040204" pitchFamily="50" charset="-128"/>
              </a:rPr>
              <a:t>用</a:t>
            </a:r>
            <a:endParaRPr lang="ja-JP" altLang="en-US" sz="3200" b="1"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a:blip r:embed="rId2"/>
          <a:stretch>
            <a:fillRect/>
          </a:stretch>
        </p:blipFill>
        <p:spPr>
          <a:xfrm>
            <a:off x="2485623" y="2659411"/>
            <a:ext cx="3785802" cy="3827164"/>
          </a:xfrm>
          <a:prstGeom prst="rect">
            <a:avLst/>
          </a:prstGeom>
        </p:spPr>
      </p:pic>
      <p:grpSp>
        <p:nvGrpSpPr>
          <p:cNvPr id="3" name="グループ化 2"/>
          <p:cNvGrpSpPr/>
          <p:nvPr/>
        </p:nvGrpSpPr>
        <p:grpSpPr>
          <a:xfrm>
            <a:off x="64" y="6666595"/>
            <a:ext cx="9537056" cy="230832"/>
            <a:chOff x="64" y="6666595"/>
            <a:chExt cx="9537056" cy="230832"/>
          </a:xfrm>
        </p:grpSpPr>
        <p:sp>
          <p:nvSpPr>
            <p:cNvPr id="2" name="正方形/長方形 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585344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188843" y="5159315"/>
            <a:ext cx="8712968" cy="1312684"/>
          </a:xfrm>
          <a:prstGeom prst="roundRect">
            <a:avLst>
              <a:gd name="adj" fmla="val 3709"/>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3"/>
          <a:stretch>
            <a:fillRect/>
          </a:stretch>
        </p:blipFill>
        <p:spPr>
          <a:xfrm>
            <a:off x="-25095292" y="-15797136"/>
            <a:ext cx="6104700" cy="4392000"/>
          </a:xfrm>
          <a:prstGeom prst="rect">
            <a:avLst/>
          </a:prstGeom>
        </p:spPr>
      </p:pic>
      <p:sp>
        <p:nvSpPr>
          <p:cNvPr id="6" name="テキスト ボックス 6">
            <a:extLst>
              <a:ext uri="{FF2B5EF4-FFF2-40B4-BE49-F238E27FC236}">
                <a16:creationId xmlns:a16="http://schemas.microsoft.com/office/drawing/2014/main" id="{C7AEE4FE-DDCA-8849-A7EF-0F360D00C3E2}"/>
              </a:ext>
            </a:extLst>
          </p:cNvPr>
          <p:cNvSpPr txBox="1">
            <a:spLocks noChangeArrowheads="1"/>
          </p:cNvSpPr>
          <p:nvPr/>
        </p:nvSpPr>
        <p:spPr bwMode="auto">
          <a:xfrm>
            <a:off x="719609" y="859746"/>
            <a:ext cx="8027987"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ts val="6400"/>
              </a:lnSpc>
              <a:spcBef>
                <a:spcPct val="0"/>
              </a:spcBef>
              <a:buFontTx/>
              <a:buNone/>
            </a:pPr>
            <a:r>
              <a:rPr lang="ja-JP" altLang="en-US" sz="4000" dirty="0">
                <a:latin typeface="HGP創英角ｺﾞｼｯｸUB" panose="020B0900000000000000" pitchFamily="34" charset="-128"/>
                <a:ea typeface="HGP創英角ｺﾞｼｯｸUB" panose="020B0900000000000000" pitchFamily="34" charset="-128"/>
              </a:rPr>
              <a:t>イルカ</a:t>
            </a:r>
            <a:r>
              <a:rPr lang="ja-JP" altLang="en-US" sz="4000" dirty="0" smtClean="0">
                <a:latin typeface="HGP創英角ｺﾞｼｯｸUB" panose="020B0900000000000000" pitchFamily="34" charset="-128"/>
                <a:ea typeface="HGP創英角ｺﾞｼｯｸUB" panose="020B0900000000000000" pitchFamily="34" charset="-128"/>
              </a:rPr>
              <a:t>は</a:t>
            </a:r>
            <a:r>
              <a:rPr lang="ja-JP" altLang="en-US" sz="4000" dirty="0">
                <a:latin typeface="HGP創英角ｺﾞｼｯｸUB" panose="020B0900000000000000" pitchFamily="34" charset="-128"/>
                <a:ea typeface="HGP創英角ｺﾞｼｯｸUB" panose="020B0900000000000000" pitchFamily="34" charset="-128"/>
              </a:rPr>
              <a:t>　</a:t>
            </a:r>
            <a:r>
              <a:rPr lang="ja-JP" altLang="en-US" sz="4000" dirty="0" smtClean="0">
                <a:latin typeface="HGP創英角ｺﾞｼｯｸUB" panose="020B0900000000000000" pitchFamily="34" charset="-128"/>
                <a:ea typeface="HGP創英角ｺﾞｼｯｸUB" panose="020B0900000000000000" pitchFamily="34" charset="-128"/>
              </a:rPr>
              <a:t>どうやって　眠る</a:t>
            </a:r>
            <a:r>
              <a:rPr lang="ja-JP" altLang="en-US" sz="4000" dirty="0">
                <a:latin typeface="HGP創英角ｺﾞｼｯｸUB" panose="020B0900000000000000" pitchFamily="34" charset="-128"/>
                <a:ea typeface="HGP創英角ｺﾞｼｯｸUB" panose="020B0900000000000000" pitchFamily="34" charset="-128"/>
              </a:rPr>
              <a:t>でしょう</a:t>
            </a:r>
            <a:r>
              <a:rPr lang="ja-JP" altLang="en-US" sz="4000" dirty="0" smtClean="0">
                <a:latin typeface="HGP創英角ｺﾞｼｯｸUB" panose="020B0900000000000000" pitchFamily="34" charset="-128"/>
                <a:ea typeface="HGP創英角ｺﾞｼｯｸUB" panose="020B0900000000000000" pitchFamily="34" charset="-128"/>
              </a:rPr>
              <a:t>？</a:t>
            </a:r>
            <a:endParaRPr lang="ja-JP" altLang="en-US" sz="4000" dirty="0">
              <a:latin typeface="HGP創英角ｺﾞｼｯｸUB" panose="020B0900000000000000" pitchFamily="34" charset="-128"/>
              <a:ea typeface="HGP創英角ｺﾞｼｯｸUB" panose="020B0900000000000000" pitchFamily="34" charset="-128"/>
            </a:endParaRPr>
          </a:p>
        </p:txBody>
      </p:sp>
      <p:sp>
        <p:nvSpPr>
          <p:cNvPr id="8" name="テキスト ボックス 7">
            <a:extLst>
              <a:ext uri="{FF2B5EF4-FFF2-40B4-BE49-F238E27FC236}">
                <a16:creationId xmlns:a16="http://schemas.microsoft.com/office/drawing/2014/main" id="{E56C964B-7BCD-FD4E-A78A-81CFEA477367}"/>
              </a:ext>
            </a:extLst>
          </p:cNvPr>
          <p:cNvSpPr txBox="1">
            <a:spLocks noChangeArrowheads="1"/>
          </p:cNvSpPr>
          <p:nvPr/>
        </p:nvSpPr>
        <p:spPr bwMode="auto">
          <a:xfrm>
            <a:off x="2475477" y="1844824"/>
            <a:ext cx="51873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3600" dirty="0" smtClean="0">
                <a:solidFill>
                  <a:srgbClr val="FF3399"/>
                </a:solidFill>
                <a:latin typeface="HGP創英角ｺﾞｼｯｸUB" panose="020B0900000000000000" pitchFamily="34" charset="-128"/>
                <a:ea typeface="HGP創英角ｺﾞｼｯｸUB" panose="020B0900000000000000" pitchFamily="34" charset="-128"/>
              </a:rPr>
              <a:t>①　</a:t>
            </a:r>
            <a:r>
              <a:rPr lang="ja-JP" altLang="en-US" sz="3600" dirty="0">
                <a:solidFill>
                  <a:srgbClr val="FF3399"/>
                </a:solidFill>
                <a:latin typeface="HGP創英角ｺﾞｼｯｸUB" panose="020B0900000000000000" pitchFamily="34" charset="-128"/>
                <a:ea typeface="HGP創英角ｺﾞｼｯｸUB" panose="020B0900000000000000" pitchFamily="34" charset="-128"/>
              </a:rPr>
              <a:t>眠らない</a:t>
            </a:r>
          </a:p>
        </p:txBody>
      </p:sp>
      <p:grpSp>
        <p:nvGrpSpPr>
          <p:cNvPr id="11" name="グループ化 24">
            <a:extLst>
              <a:ext uri="{FF2B5EF4-FFF2-40B4-BE49-F238E27FC236}">
                <a16:creationId xmlns:a16="http://schemas.microsoft.com/office/drawing/2014/main" id="{E1D76D83-A1A9-2E41-9156-04C912A11CCE}"/>
              </a:ext>
            </a:extLst>
          </p:cNvPr>
          <p:cNvGrpSpPr>
            <a:grpSpLocks/>
          </p:cNvGrpSpPr>
          <p:nvPr/>
        </p:nvGrpSpPr>
        <p:grpSpPr bwMode="auto">
          <a:xfrm>
            <a:off x="467470" y="110358"/>
            <a:ext cx="2447813" cy="831589"/>
            <a:chOff x="323486" y="149066"/>
            <a:chExt cx="2448362" cy="831662"/>
          </a:xfrm>
        </p:grpSpPr>
        <p:grpSp>
          <p:nvGrpSpPr>
            <p:cNvPr id="12" name="グループ化 23">
              <a:extLst>
                <a:ext uri="{FF2B5EF4-FFF2-40B4-BE49-F238E27FC236}">
                  <a16:creationId xmlns:a16="http://schemas.microsoft.com/office/drawing/2014/main" id="{E04937D9-698A-5942-95D8-8FF3CD2CCB50}"/>
                </a:ext>
              </a:extLst>
            </p:cNvPr>
            <p:cNvGrpSpPr>
              <a:grpSpLocks/>
            </p:cNvGrpSpPr>
            <p:nvPr/>
          </p:nvGrpSpPr>
          <p:grpSpPr bwMode="auto">
            <a:xfrm>
              <a:off x="323486" y="188496"/>
              <a:ext cx="2088849" cy="792232"/>
              <a:chOff x="323486" y="188496"/>
              <a:chExt cx="2088849" cy="792232"/>
            </a:xfrm>
          </p:grpSpPr>
          <p:sp>
            <p:nvSpPr>
              <p:cNvPr id="14" name="フローチャート : 結合子 2">
                <a:extLst>
                  <a:ext uri="{FF2B5EF4-FFF2-40B4-BE49-F238E27FC236}">
                    <a16:creationId xmlns:a16="http://schemas.microsoft.com/office/drawing/2014/main" id="{E409A43F-CB2F-CE44-8BBF-B9F279B796A6}"/>
                  </a:ext>
                </a:extLst>
              </p:cNvPr>
              <p:cNvSpPr/>
              <p:nvPr/>
            </p:nvSpPr>
            <p:spPr>
              <a:xfrm>
                <a:off x="323486" y="188496"/>
                <a:ext cx="792340" cy="792232"/>
              </a:xfrm>
              <a:prstGeom prst="flowChartConnector">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5" name="フローチャート : 結合子 3">
                <a:extLst>
                  <a:ext uri="{FF2B5EF4-FFF2-40B4-BE49-F238E27FC236}">
                    <a16:creationId xmlns:a16="http://schemas.microsoft.com/office/drawing/2014/main" id="{53ED4388-9E57-2746-99CF-361AFF940A78}"/>
                  </a:ext>
                </a:extLst>
              </p:cNvPr>
              <p:cNvSpPr/>
              <p:nvPr/>
            </p:nvSpPr>
            <p:spPr>
              <a:xfrm>
                <a:off x="971852" y="188496"/>
                <a:ext cx="792341" cy="792232"/>
              </a:xfrm>
              <a:prstGeom prst="flowChartConnector">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6" name="フローチャート : 結合子 4">
                <a:extLst>
                  <a:ext uri="{FF2B5EF4-FFF2-40B4-BE49-F238E27FC236}">
                    <a16:creationId xmlns:a16="http://schemas.microsoft.com/office/drawing/2014/main" id="{17427A7F-52A9-924B-85E7-8F05B5BB4FB8}"/>
                  </a:ext>
                </a:extLst>
              </p:cNvPr>
              <p:cNvSpPr/>
              <p:nvPr/>
            </p:nvSpPr>
            <p:spPr>
              <a:xfrm>
                <a:off x="1619995" y="188496"/>
                <a:ext cx="792340" cy="792232"/>
              </a:xfrm>
              <a:prstGeom prst="flowChartConnector">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sp>
          <p:nvSpPr>
            <p:cNvPr id="13" name="テキスト ボックス 5">
              <a:extLst>
                <a:ext uri="{FF2B5EF4-FFF2-40B4-BE49-F238E27FC236}">
                  <a16:creationId xmlns:a16="http://schemas.microsoft.com/office/drawing/2014/main" id="{17533688-151D-144C-B8EA-6C9F6F7A786F}"/>
                </a:ext>
              </a:extLst>
            </p:cNvPr>
            <p:cNvSpPr txBox="1">
              <a:spLocks noChangeArrowheads="1"/>
            </p:cNvSpPr>
            <p:nvPr/>
          </p:nvSpPr>
          <p:spPr bwMode="auto">
            <a:xfrm>
              <a:off x="395584" y="149066"/>
              <a:ext cx="237626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4400" dirty="0">
                  <a:latin typeface="HGP創英角ﾎﾟｯﾌﾟ体" pitchFamily="50" charset="-128"/>
                  <a:ea typeface="HGP創英角ﾎﾟｯﾌﾟ体" pitchFamily="50" charset="-128"/>
                </a:rPr>
                <a:t>ク</a:t>
              </a:r>
              <a:r>
                <a:rPr lang="en-US" altLang="ja-JP" sz="4400" dirty="0">
                  <a:latin typeface="HGP創英角ﾎﾟｯﾌﾟ体" pitchFamily="50" charset="-128"/>
                  <a:ea typeface="HGP創英角ﾎﾟｯﾌﾟ体" pitchFamily="50" charset="-128"/>
                </a:rPr>
                <a:t> </a:t>
              </a:r>
              <a:r>
                <a:rPr lang="ja-JP" altLang="en-US" sz="4400" dirty="0">
                  <a:latin typeface="HGP創英角ﾎﾟｯﾌﾟ体" pitchFamily="50" charset="-128"/>
                  <a:ea typeface="HGP創英角ﾎﾟｯﾌﾟ体" pitchFamily="50" charset="-128"/>
                </a:rPr>
                <a:t>イ ズ</a:t>
              </a:r>
            </a:p>
          </p:txBody>
        </p:sp>
      </p:grpSp>
      <p:sp>
        <p:nvSpPr>
          <p:cNvPr id="17" name="テキスト ボックス 16">
            <a:extLst>
              <a:ext uri="{FF2B5EF4-FFF2-40B4-BE49-F238E27FC236}">
                <a16:creationId xmlns:a16="http://schemas.microsoft.com/office/drawing/2014/main" id="{E56C964B-7BCD-FD4E-A78A-81CFEA477367}"/>
              </a:ext>
            </a:extLst>
          </p:cNvPr>
          <p:cNvSpPr txBox="1">
            <a:spLocks noChangeArrowheads="1"/>
          </p:cNvSpPr>
          <p:nvPr/>
        </p:nvSpPr>
        <p:spPr bwMode="auto">
          <a:xfrm>
            <a:off x="2466552" y="2666183"/>
            <a:ext cx="59218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3600" dirty="0" smtClean="0">
                <a:solidFill>
                  <a:srgbClr val="FF3399"/>
                </a:solidFill>
                <a:latin typeface="HGP創英角ｺﾞｼｯｸUB" panose="020B0900000000000000" pitchFamily="34" charset="-128"/>
                <a:ea typeface="HGP創英角ｺﾞｼｯｸUB" panose="020B0900000000000000" pitchFamily="34" charset="-128"/>
              </a:rPr>
              <a:t>②　泳ぎながら </a:t>
            </a:r>
            <a:r>
              <a:rPr lang="ja-JP" altLang="en-US" sz="3600" dirty="0">
                <a:solidFill>
                  <a:srgbClr val="FF3399"/>
                </a:solidFill>
                <a:latin typeface="HGP創英角ｺﾞｼｯｸUB" panose="020B0900000000000000" pitchFamily="34" charset="-128"/>
                <a:ea typeface="HGP創英角ｺﾞｼｯｸUB" panose="020B0900000000000000" pitchFamily="34" charset="-128"/>
              </a:rPr>
              <a:t>眠る</a:t>
            </a:r>
          </a:p>
        </p:txBody>
      </p:sp>
      <p:sp>
        <p:nvSpPr>
          <p:cNvPr id="18" name="テキスト ボックス 17">
            <a:extLst>
              <a:ext uri="{FF2B5EF4-FFF2-40B4-BE49-F238E27FC236}">
                <a16:creationId xmlns:a16="http://schemas.microsoft.com/office/drawing/2014/main" id="{E56C964B-7BCD-FD4E-A78A-81CFEA477367}"/>
              </a:ext>
            </a:extLst>
          </p:cNvPr>
          <p:cNvSpPr txBox="1">
            <a:spLocks noChangeArrowheads="1"/>
          </p:cNvSpPr>
          <p:nvPr/>
        </p:nvSpPr>
        <p:spPr bwMode="auto">
          <a:xfrm>
            <a:off x="2250528" y="3480442"/>
            <a:ext cx="56166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3600" dirty="0" smtClean="0">
                <a:solidFill>
                  <a:srgbClr val="FF3399"/>
                </a:solidFill>
                <a:latin typeface="HGP創英角ｺﾞｼｯｸUB" panose="020B0900000000000000" pitchFamily="34" charset="-128"/>
                <a:ea typeface="HGP創英角ｺﾞｼｯｸUB" panose="020B0900000000000000" pitchFamily="34" charset="-128"/>
              </a:rPr>
              <a:t>　③　</a:t>
            </a:r>
            <a:r>
              <a:rPr lang="ja-JP" altLang="en-US" sz="3600" dirty="0">
                <a:solidFill>
                  <a:srgbClr val="FF3399"/>
                </a:solidFill>
                <a:latin typeface="HGP創英角ｺﾞｼｯｸUB" panose="020B0900000000000000" pitchFamily="34" charset="-128"/>
                <a:ea typeface="HGP創英角ｺﾞｼｯｸUB" panose="020B0900000000000000" pitchFamily="34" charset="-128"/>
              </a:rPr>
              <a:t>浮いたり</a:t>
            </a:r>
            <a:r>
              <a:rPr lang="ja-JP" altLang="en-US" sz="3600" dirty="0" smtClean="0">
                <a:solidFill>
                  <a:srgbClr val="FF3399"/>
                </a:solidFill>
                <a:latin typeface="HGP創英角ｺﾞｼｯｸUB" panose="020B0900000000000000" pitchFamily="34" charset="-128"/>
                <a:ea typeface="HGP創英角ｺﾞｼｯｸUB" panose="020B0900000000000000" pitchFamily="34" charset="-128"/>
              </a:rPr>
              <a:t> 沈んだりして 　</a:t>
            </a:r>
            <a:endParaRPr lang="en-US" altLang="ja-JP" sz="3600" dirty="0" smtClean="0">
              <a:solidFill>
                <a:srgbClr val="FF3399"/>
              </a:solidFill>
              <a:latin typeface="HGP創英角ｺﾞｼｯｸUB" panose="020B0900000000000000" pitchFamily="34" charset="-128"/>
              <a:ea typeface="HGP創英角ｺﾞｼｯｸUB" panose="020B0900000000000000" pitchFamily="34" charset="-128"/>
            </a:endParaRPr>
          </a:p>
          <a:p>
            <a:pPr eaLnBrk="1" hangingPunct="1">
              <a:spcBef>
                <a:spcPct val="0"/>
              </a:spcBef>
              <a:buFontTx/>
              <a:buNone/>
            </a:pPr>
            <a:r>
              <a:rPr lang="ja-JP" altLang="en-US" sz="3600" dirty="0">
                <a:solidFill>
                  <a:srgbClr val="FF3399"/>
                </a:solidFill>
                <a:latin typeface="HGP創英角ｺﾞｼｯｸUB" panose="020B0900000000000000" pitchFamily="34" charset="-128"/>
                <a:ea typeface="HGP創英角ｺﾞｼｯｸUB" panose="020B0900000000000000" pitchFamily="34" charset="-128"/>
              </a:rPr>
              <a:t>　</a:t>
            </a:r>
            <a:r>
              <a:rPr lang="ja-JP" altLang="en-US" sz="3600" dirty="0" smtClean="0">
                <a:solidFill>
                  <a:srgbClr val="FF3399"/>
                </a:solidFill>
                <a:latin typeface="HGP創英角ｺﾞｼｯｸUB" panose="020B0900000000000000" pitchFamily="34" charset="-128"/>
                <a:ea typeface="HGP創英角ｺﾞｼｯｸUB" panose="020B0900000000000000" pitchFamily="34" charset="-128"/>
              </a:rPr>
              <a:t>　　 眠る</a:t>
            </a:r>
            <a:endParaRPr lang="ja-JP" altLang="en-US" sz="3600" dirty="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3" name="楕円 2"/>
          <p:cNvSpPr/>
          <p:nvPr/>
        </p:nvSpPr>
        <p:spPr>
          <a:xfrm>
            <a:off x="1386432" y="2554396"/>
            <a:ext cx="6480720" cy="2147987"/>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64" y="6666595"/>
            <a:ext cx="9537056" cy="230832"/>
            <a:chOff x="64" y="6666595"/>
            <a:chExt cx="9537056" cy="230832"/>
          </a:xfrm>
        </p:grpSpPr>
        <p:sp>
          <p:nvSpPr>
            <p:cNvPr id="20" name="正方形/長方形 1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251552" y="5223633"/>
            <a:ext cx="864096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2000" dirty="0" smtClean="0">
                <a:latin typeface="HGP創英角ｺﾞｼｯｸUB" panose="020B0900000000000000" pitchFamily="34" charset="-128"/>
                <a:ea typeface="HGP創英角ｺﾞｼｯｸUB" panose="020B0900000000000000" pitchFamily="34" charset="-128"/>
              </a:rPr>
              <a:t>バンドウイルカは、泳ぎながら眠ることができます。右目を閉じている間に左側の脳を休め、左目を閉じている間に右側の脳を休めています。</a:t>
            </a:r>
            <a:endParaRPr lang="en-US" altLang="ja-JP" sz="20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44893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3"/>
          <a:stretch>
            <a:fillRect/>
          </a:stretch>
        </p:blipFill>
        <p:spPr>
          <a:xfrm>
            <a:off x="1633376" y="1803964"/>
            <a:ext cx="5919129" cy="3868519"/>
          </a:xfrm>
          <a:prstGeom prst="rect">
            <a:avLst/>
          </a:prstGeom>
        </p:spPr>
      </p:pic>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3145544" y="1264090"/>
            <a:ext cx="2664296" cy="797444"/>
          </a:xfrm>
        </p:spPr>
        <p:txBody>
          <a:bodyPr>
            <a:normAutofit fontScale="77500" lnSpcReduction="20000"/>
          </a:bodyPr>
          <a:lstStyle/>
          <a:p>
            <a:pPr marL="0" indent="0" algn="ctr">
              <a:buNone/>
            </a:pPr>
            <a:r>
              <a:rPr lang="ja-JP" altLang="en-US" b="1" dirty="0">
                <a:latin typeface="Meiryo" panose="020B0604030504040204" pitchFamily="34" charset="-128"/>
                <a:ea typeface="Meiryo" panose="020B0604030504040204" pitchFamily="34" charset="-128"/>
              </a:rPr>
              <a:t>目覚めて</a:t>
            </a:r>
            <a:r>
              <a:rPr lang="ja-JP" altLang="en-US" b="1" dirty="0" smtClean="0">
                <a:latin typeface="Meiryo" panose="020B0604030504040204" pitchFamily="34" charset="-128"/>
                <a:ea typeface="Meiryo" panose="020B0604030504040204" pitchFamily="34" charset="-128"/>
              </a:rPr>
              <a:t>いる</a:t>
            </a:r>
            <a:endParaRPr lang="en-US" altLang="ja-JP" b="1" dirty="0" smtClean="0">
              <a:latin typeface="Meiryo" panose="020B0604030504040204" pitchFamily="34" charset="-128"/>
              <a:ea typeface="Meiryo" panose="020B0604030504040204" pitchFamily="34" charset="-128"/>
            </a:endParaRPr>
          </a:p>
          <a:p>
            <a:pPr marL="0" indent="0" algn="ctr">
              <a:buNone/>
            </a:pPr>
            <a:r>
              <a:rPr lang="ja-JP" altLang="en-US" b="1" dirty="0" smtClean="0">
                <a:latin typeface="Meiryo" panose="020B0604030504040204" pitchFamily="34" charset="-128"/>
                <a:ea typeface="Meiryo" panose="020B0604030504040204" pitchFamily="34" charset="-128"/>
              </a:rPr>
              <a:t>（覚醒）</a:t>
            </a:r>
            <a:endParaRPr lang="en-US" altLang="ja-JP" b="1" dirty="0" smtClean="0">
              <a:latin typeface="Meiryo" panose="020B0604030504040204" pitchFamily="34" charset="-128"/>
              <a:ea typeface="Meiryo" panose="020B0604030504040204" pitchFamily="34" charset="-128"/>
            </a:endParaRPr>
          </a:p>
        </p:txBody>
      </p:sp>
      <p:sp>
        <p:nvSpPr>
          <p:cNvPr id="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619672" y="5514503"/>
            <a:ext cx="2801440" cy="6480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400" b="1" dirty="0">
                <a:latin typeface="Meiryo" panose="020B0604030504040204" pitchFamily="34" charset="-128"/>
                <a:ea typeface="Meiryo" panose="020B0604030504040204" pitchFamily="34" charset="-128"/>
              </a:rPr>
              <a:t>ぐったり</a:t>
            </a:r>
            <a:endParaRPr lang="en-US" altLang="ja-JP" sz="2400"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sz="2400" b="1" dirty="0" smtClean="0">
                <a:latin typeface="Meiryo" panose="020B0604030504040204" pitchFamily="34" charset="-128"/>
                <a:ea typeface="Meiryo" panose="020B0604030504040204" pitchFamily="34" charset="-128"/>
              </a:rPr>
              <a:t>（ノンレム睡眠）</a:t>
            </a:r>
            <a:endParaRPr lang="en-US" altLang="ja-JP" sz="2400" b="1" dirty="0" smtClean="0">
              <a:latin typeface="Meiryo" panose="020B0604030504040204" pitchFamily="34" charset="-128"/>
              <a:ea typeface="Meiryo" panose="020B0604030504040204" pitchFamily="34" charset="-128"/>
            </a:endParaRPr>
          </a:p>
        </p:txBody>
      </p:sp>
      <p:sp>
        <p:nvSpPr>
          <p:cNvPr id="7"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4664221" y="5672484"/>
            <a:ext cx="2585779" cy="708844"/>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ぐっすり</a:t>
            </a:r>
            <a:endParaRPr lang="en-US" altLang="ja-JP"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（レム睡眠）</a:t>
            </a:r>
            <a:endParaRPr lang="en-US" altLang="ja-JP" b="1" dirty="0" smtClean="0">
              <a:latin typeface="Meiryo" panose="020B0604030504040204" pitchFamily="34" charset="-128"/>
              <a:ea typeface="Meiryo" panose="020B0604030504040204" pitchFamily="34" charset="-128"/>
            </a:endParaRPr>
          </a:p>
        </p:txBody>
      </p:sp>
      <p:grpSp>
        <p:nvGrpSpPr>
          <p:cNvPr id="8" name="グループ化 7"/>
          <p:cNvGrpSpPr/>
          <p:nvPr/>
        </p:nvGrpSpPr>
        <p:grpSpPr>
          <a:xfrm>
            <a:off x="64" y="6666595"/>
            <a:ext cx="9537056" cy="230832"/>
            <a:chOff x="64" y="6666595"/>
            <a:chExt cx="9537056" cy="230832"/>
          </a:xfrm>
        </p:grpSpPr>
        <p:sp>
          <p:nvSpPr>
            <p:cNvPr id="9" name="正方形/長方形 8"/>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14113" y="166056"/>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猫の姿勢と睡眠の関係 </a:t>
            </a:r>
            <a:endParaRPr lang="ja-JP" altLang="en-US" sz="4000" b="1" dirty="0">
              <a:latin typeface="Meiryo" panose="020B0604030504040204" pitchFamily="34" charset="-128"/>
              <a:ea typeface="Meiryo" panose="020B0604030504040204" pitchFamily="34" charset="-128"/>
            </a:endParaRPr>
          </a:p>
        </p:txBody>
      </p:sp>
      <p:sp>
        <p:nvSpPr>
          <p:cNvPr id="1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3145544" y="6397817"/>
            <a:ext cx="5929582" cy="2316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buFont typeface="Arial" panose="020B0604020202020204" pitchFamily="34" charset="0"/>
              <a:buNone/>
            </a:pPr>
            <a:r>
              <a:rPr lang="ja-JP" altLang="en-US" sz="1200" b="1" dirty="0" smtClean="0">
                <a:latin typeface="Century" panose="02040604050505020304" pitchFamily="18" charset="0"/>
                <a:ea typeface="Meiryo" panose="020B0604030504040204" pitchFamily="34" charset="-128"/>
              </a:rPr>
              <a:t>参考：</a:t>
            </a:r>
            <a:r>
              <a:rPr lang="en-US" altLang="ja-JP" sz="1200" b="1" dirty="0" err="1" smtClean="0">
                <a:latin typeface="Century" panose="02040604050505020304" pitchFamily="18" charset="0"/>
                <a:ea typeface="Meiryo" panose="020B0604030504040204" pitchFamily="34" charset="-128"/>
              </a:rPr>
              <a:t>Jouvet</a:t>
            </a:r>
            <a:r>
              <a:rPr lang="en-US" altLang="ja-JP" sz="1200" b="1" dirty="0" smtClean="0">
                <a:latin typeface="Century" panose="02040604050505020304" pitchFamily="18" charset="0"/>
                <a:ea typeface="Meiryo" panose="020B0604030504040204" pitchFamily="34" charset="-128"/>
              </a:rPr>
              <a:t> </a:t>
            </a:r>
            <a:r>
              <a:rPr lang="en-US" altLang="ja-JP" sz="1200" b="1" dirty="0" err="1" smtClean="0">
                <a:latin typeface="Century" panose="02040604050505020304" pitchFamily="18" charset="0"/>
                <a:ea typeface="Meiryo" panose="020B0604030504040204" pitchFamily="34" charset="-128"/>
              </a:rPr>
              <a:t>M.The</a:t>
            </a:r>
            <a:r>
              <a:rPr lang="en-US" altLang="ja-JP" sz="1200" b="1" dirty="0" smtClean="0">
                <a:latin typeface="Century" panose="02040604050505020304" pitchFamily="18" charset="0"/>
                <a:ea typeface="Meiryo" panose="020B0604030504040204" pitchFamily="34" charset="-128"/>
              </a:rPr>
              <a:t> states of </a:t>
            </a:r>
            <a:r>
              <a:rPr lang="en-US" altLang="ja-JP" sz="1200" b="1" dirty="0" err="1" smtClean="0">
                <a:latin typeface="Century" panose="02040604050505020304" pitchFamily="18" charset="0"/>
                <a:ea typeface="Meiryo" panose="020B0604030504040204" pitchFamily="34" charset="-128"/>
              </a:rPr>
              <a:t>sleep.Scientific</a:t>
            </a:r>
            <a:r>
              <a:rPr lang="en-US" altLang="ja-JP" sz="1200" b="1" dirty="0" smtClean="0">
                <a:latin typeface="Century" panose="02040604050505020304" pitchFamily="18" charset="0"/>
                <a:ea typeface="Meiryo" panose="020B0604030504040204" pitchFamily="34" charset="-128"/>
              </a:rPr>
              <a:t> American .216:62-72.1967</a:t>
            </a:r>
          </a:p>
        </p:txBody>
      </p:sp>
    </p:spTree>
    <p:extLst>
      <p:ext uri="{BB962C8B-B14F-4D97-AF65-F5344CB8AC3E}">
        <p14:creationId xmlns:p14="http://schemas.microsoft.com/office/powerpoint/2010/main" val="2095009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p:cNvSpPr/>
          <p:nvPr/>
        </p:nvSpPr>
        <p:spPr>
          <a:xfrm>
            <a:off x="32"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角丸四角形 70">
            <a:extLst>
              <a:ext uri="{FF2B5EF4-FFF2-40B4-BE49-F238E27FC236}">
                <a16:creationId xmlns:a16="http://schemas.microsoft.com/office/drawing/2014/main" id="{46109E2A-81FC-8F42-90D3-CC013F52A166}"/>
              </a:ext>
            </a:extLst>
          </p:cNvPr>
          <p:cNvSpPr/>
          <p:nvPr/>
        </p:nvSpPr>
        <p:spPr>
          <a:xfrm>
            <a:off x="539750" y="1268413"/>
            <a:ext cx="3887788" cy="5040312"/>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3797" name="テキスト ボックス 1">
            <a:extLst>
              <a:ext uri="{FF2B5EF4-FFF2-40B4-BE49-F238E27FC236}">
                <a16:creationId xmlns:a16="http://schemas.microsoft.com/office/drawing/2014/main" id="{C8F41608-9316-2E4A-B222-A9EB8CF5C786}"/>
              </a:ext>
            </a:extLst>
          </p:cNvPr>
          <p:cNvSpPr txBox="1">
            <a:spLocks noChangeArrowheads="1"/>
          </p:cNvSpPr>
          <p:nvPr/>
        </p:nvSpPr>
        <p:spPr bwMode="auto">
          <a:xfrm>
            <a:off x="3348038" y="3357563"/>
            <a:ext cx="95885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ja-JP" altLang="en-US" sz="3600">
              <a:latin typeface="Arial" panose="020B0604020202020204" pitchFamily="34" charset="0"/>
            </a:endParaRPr>
          </a:p>
        </p:txBody>
      </p:sp>
      <p:sp>
        <p:nvSpPr>
          <p:cNvPr id="12" name="角丸四角形 11">
            <a:extLst>
              <a:ext uri="{FF2B5EF4-FFF2-40B4-BE49-F238E27FC236}">
                <a16:creationId xmlns:a16="http://schemas.microsoft.com/office/drawing/2014/main" id="{36DA0801-2C38-EB4F-831D-3FB5AD29E9AF}"/>
              </a:ext>
            </a:extLst>
          </p:cNvPr>
          <p:cNvSpPr/>
          <p:nvPr/>
        </p:nvSpPr>
        <p:spPr>
          <a:xfrm>
            <a:off x="4760913" y="1268413"/>
            <a:ext cx="3889375" cy="5040312"/>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3799"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1187624" y="5725637"/>
            <a:ext cx="3673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b="1" dirty="0">
                <a:latin typeface="メイリオ" panose="020B0604030504040204" pitchFamily="50" charset="-128"/>
                <a:ea typeface="メイリオ" panose="020B0604030504040204" pitchFamily="50" charset="-128"/>
              </a:rPr>
              <a:t>からだが休む</a:t>
            </a:r>
          </a:p>
        </p:txBody>
      </p:sp>
      <p:sp>
        <p:nvSpPr>
          <p:cNvPr id="33800" name="テキスト ボックス 17">
            <a:extLst>
              <a:ext uri="{FF2B5EF4-FFF2-40B4-BE49-F238E27FC236}">
                <a16:creationId xmlns:a16="http://schemas.microsoft.com/office/drawing/2014/main" id="{F1ECF04B-EFF7-FC46-9695-E5B546054891}"/>
              </a:ext>
            </a:extLst>
          </p:cNvPr>
          <p:cNvSpPr txBox="1">
            <a:spLocks noChangeArrowheads="1"/>
          </p:cNvSpPr>
          <p:nvPr/>
        </p:nvSpPr>
        <p:spPr bwMode="auto">
          <a:xfrm>
            <a:off x="5005561" y="5692300"/>
            <a:ext cx="3671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b="1">
                <a:latin typeface="メイリオ" panose="020B0604030504040204" pitchFamily="50" charset="-128"/>
                <a:ea typeface="メイリオ" panose="020B0604030504040204" pitchFamily="50" charset="-128"/>
              </a:rPr>
              <a:t>からだと脳が休む</a:t>
            </a:r>
          </a:p>
        </p:txBody>
      </p:sp>
      <p:sp>
        <p:nvSpPr>
          <p:cNvPr id="33801" name="テキスト ボックス 18">
            <a:extLst>
              <a:ext uri="{FF2B5EF4-FFF2-40B4-BE49-F238E27FC236}">
                <a16:creationId xmlns:a16="http://schemas.microsoft.com/office/drawing/2014/main" id="{4E60D898-6E29-5E4F-BE8C-09136C206397}"/>
              </a:ext>
            </a:extLst>
          </p:cNvPr>
          <p:cNvSpPr txBox="1">
            <a:spLocks noChangeArrowheads="1"/>
          </p:cNvSpPr>
          <p:nvPr/>
        </p:nvSpPr>
        <p:spPr bwMode="auto">
          <a:xfrm>
            <a:off x="2916411" y="5579587"/>
            <a:ext cx="15128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1400" b="1">
                <a:latin typeface="メイリオ" panose="020B0604030504040204" pitchFamily="50" charset="-128"/>
                <a:ea typeface="メイリオ" panose="020B0604030504040204" pitchFamily="50" charset="-128"/>
              </a:rPr>
              <a:t>やす</a:t>
            </a:r>
          </a:p>
        </p:txBody>
      </p:sp>
      <p:sp>
        <p:nvSpPr>
          <p:cNvPr id="33803" name="テキスト ボックス 19">
            <a:extLst>
              <a:ext uri="{FF2B5EF4-FFF2-40B4-BE49-F238E27FC236}">
                <a16:creationId xmlns:a16="http://schemas.microsoft.com/office/drawing/2014/main" id="{338204D1-CDC8-444E-B414-1ADE3F6E7F3D}"/>
              </a:ext>
            </a:extLst>
          </p:cNvPr>
          <p:cNvSpPr txBox="1">
            <a:spLocks noChangeArrowheads="1"/>
          </p:cNvSpPr>
          <p:nvPr/>
        </p:nvSpPr>
        <p:spPr bwMode="auto">
          <a:xfrm>
            <a:off x="6128893" y="5498885"/>
            <a:ext cx="259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1400" b="1" dirty="0">
                <a:latin typeface="メイリオ" panose="020B0604030504040204" pitchFamily="50" charset="-128"/>
                <a:ea typeface="メイリオ" panose="020B0604030504040204" pitchFamily="50" charset="-128"/>
              </a:rPr>
              <a:t>　　　の</a:t>
            </a:r>
            <a:r>
              <a:rPr lang="ja-JP" altLang="en-US" sz="1400" b="1" dirty="0" err="1">
                <a:latin typeface="メイリオ" panose="020B0604030504040204" pitchFamily="50" charset="-128"/>
                <a:ea typeface="メイリオ" panose="020B0604030504040204" pitchFamily="50" charset="-128"/>
              </a:rPr>
              <a:t>う</a:t>
            </a:r>
            <a:r>
              <a:rPr lang="ja-JP" altLang="en-US" sz="1400" b="1" dirty="0">
                <a:latin typeface="メイリオ" panose="020B0604030504040204" pitchFamily="50" charset="-128"/>
                <a:ea typeface="メイリオ" panose="020B0604030504040204" pitchFamily="50" charset="-128"/>
              </a:rPr>
              <a:t>　　 </a:t>
            </a:r>
            <a:r>
              <a:rPr lang="ja-JP" altLang="en-US" sz="1400" b="1" dirty="0" smtClean="0">
                <a:latin typeface="メイリオ" panose="020B0604030504040204" pitchFamily="50" charset="-128"/>
                <a:ea typeface="メイリオ" panose="020B0604030504040204" pitchFamily="50" charset="-128"/>
              </a:rPr>
              <a:t> や</a:t>
            </a:r>
            <a:r>
              <a:rPr lang="ja-JP" altLang="en-US" sz="1400" b="1" dirty="0">
                <a:latin typeface="メイリオ" panose="020B0604030504040204" pitchFamily="50" charset="-128"/>
                <a:ea typeface="メイリオ" panose="020B0604030504040204" pitchFamily="50" charset="-128"/>
              </a:rPr>
              <a:t>す</a:t>
            </a:r>
          </a:p>
        </p:txBody>
      </p:sp>
      <p:grpSp>
        <p:nvGrpSpPr>
          <p:cNvPr id="15" name="グループ化 14"/>
          <p:cNvGrpSpPr/>
          <p:nvPr/>
        </p:nvGrpSpPr>
        <p:grpSpPr>
          <a:xfrm>
            <a:off x="64" y="6666595"/>
            <a:ext cx="9537056" cy="230832"/>
            <a:chOff x="64" y="6666595"/>
            <a:chExt cx="9537056" cy="230832"/>
          </a:xfrm>
        </p:grpSpPr>
        <p:sp>
          <p:nvSpPr>
            <p:cNvPr id="16" name="正方形/長方形 1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0" y="217809"/>
            <a:ext cx="8892480"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3600" b="1" dirty="0" smtClean="0">
                <a:latin typeface="Meiryo" panose="020B0604030504040204" pitchFamily="34" charset="-128"/>
                <a:ea typeface="Meiryo" panose="020B0604030504040204" pitchFamily="34" charset="-128"/>
              </a:rPr>
              <a:t>人間はレム睡眠とノンレム睡眠を繰り返す </a:t>
            </a:r>
            <a:endParaRPr lang="ja-JP" altLang="en-US" sz="3600" b="1" dirty="0">
              <a:latin typeface="Meiryo" panose="020B0604030504040204" pitchFamily="34" charset="-128"/>
              <a:ea typeface="Meiryo" panose="020B0604030504040204" pitchFamily="34" charset="-128"/>
            </a:endParaRPr>
          </a:p>
        </p:txBody>
      </p:sp>
      <p:sp>
        <p:nvSpPr>
          <p:cNvPr id="20"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755577" y="1415082"/>
            <a:ext cx="3456384"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b="1" dirty="0" smtClean="0">
                <a:latin typeface="メイリオ" panose="020B0604030504040204" pitchFamily="50" charset="-128"/>
                <a:ea typeface="メイリオ" panose="020B0604030504040204" pitchFamily="50" charset="-128"/>
              </a:rPr>
              <a:t>レム睡眠</a:t>
            </a:r>
            <a:endParaRPr lang="ja-JP" altLang="en-US" b="1" dirty="0">
              <a:latin typeface="メイリオ" panose="020B0604030504040204" pitchFamily="50" charset="-128"/>
              <a:ea typeface="メイリオ" panose="020B0604030504040204" pitchFamily="50" charset="-128"/>
            </a:endParaRPr>
          </a:p>
        </p:txBody>
      </p:sp>
      <p:sp>
        <p:nvSpPr>
          <p:cNvPr id="21"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4977408" y="1370823"/>
            <a:ext cx="3456384"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b="1" dirty="0">
                <a:latin typeface="メイリオ" panose="020B0604030504040204" pitchFamily="50" charset="-128"/>
                <a:ea typeface="メイリオ" panose="020B0604030504040204" pitchFamily="50" charset="-128"/>
              </a:rPr>
              <a:t>ノンレム</a:t>
            </a:r>
            <a:r>
              <a:rPr lang="ja-JP" altLang="en-US" b="1" dirty="0" smtClean="0">
                <a:latin typeface="メイリオ" panose="020B0604030504040204" pitchFamily="50" charset="-128"/>
                <a:ea typeface="メイリオ" panose="020B0604030504040204" pitchFamily="50" charset="-128"/>
              </a:rPr>
              <a:t>睡眠</a:t>
            </a:r>
            <a:endParaRPr lang="ja-JP" altLang="en-US" b="1" dirty="0">
              <a:latin typeface="メイリオ" panose="020B0604030504040204" pitchFamily="50" charset="-128"/>
              <a:ea typeface="メイリオ" panose="020B0604030504040204" pitchFamily="50" charset="-128"/>
            </a:endParaRPr>
          </a:p>
        </p:txBody>
      </p:sp>
      <p:pic>
        <p:nvPicPr>
          <p:cNvPr id="2" name="図 1"/>
          <p:cNvPicPr>
            <a:picLocks noChangeAspect="1"/>
          </p:cNvPicPr>
          <p:nvPr/>
        </p:nvPicPr>
        <p:blipFill rotWithShape="1">
          <a:blip r:embed="rId3"/>
          <a:srcRect l="36618" t="30471" r="41565" b="20221"/>
          <a:stretch/>
        </p:blipFill>
        <p:spPr>
          <a:xfrm>
            <a:off x="5155381" y="1984905"/>
            <a:ext cx="2881168" cy="3527078"/>
          </a:xfrm>
          <a:prstGeom prst="rect">
            <a:avLst/>
          </a:prstGeom>
        </p:spPr>
      </p:pic>
      <p:grpSp>
        <p:nvGrpSpPr>
          <p:cNvPr id="5" name="グループ化 4"/>
          <p:cNvGrpSpPr/>
          <p:nvPr/>
        </p:nvGrpSpPr>
        <p:grpSpPr>
          <a:xfrm>
            <a:off x="873219" y="1964151"/>
            <a:ext cx="2954244" cy="3534734"/>
            <a:chOff x="1014113" y="1997491"/>
            <a:chExt cx="2598164" cy="3180629"/>
          </a:xfrm>
        </p:grpSpPr>
        <p:pic>
          <p:nvPicPr>
            <p:cNvPr id="24" name="図 23"/>
            <p:cNvPicPr>
              <a:picLocks noChangeAspect="1"/>
            </p:cNvPicPr>
            <p:nvPr/>
          </p:nvPicPr>
          <p:blipFill rotWithShape="1">
            <a:blip r:embed="rId3"/>
            <a:srcRect l="36618" t="30471" r="41565" b="20221"/>
            <a:stretch/>
          </p:blipFill>
          <p:spPr>
            <a:xfrm>
              <a:off x="1014113" y="1997491"/>
              <a:ext cx="2598164" cy="3180629"/>
            </a:xfrm>
            <a:prstGeom prst="rect">
              <a:avLst/>
            </a:prstGeom>
          </p:spPr>
        </p:pic>
        <p:sp>
          <p:nvSpPr>
            <p:cNvPr id="26" name="楕円 25"/>
            <p:cNvSpPr/>
            <p:nvPr/>
          </p:nvSpPr>
          <p:spPr>
            <a:xfrm>
              <a:off x="2412615" y="2523047"/>
              <a:ext cx="384087" cy="20416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p:cNvSpPr/>
            <p:nvPr/>
          </p:nvSpPr>
          <p:spPr>
            <a:xfrm>
              <a:off x="1960991" y="2523047"/>
              <a:ext cx="384087" cy="174514"/>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楕円 27"/>
            <p:cNvSpPr/>
            <p:nvPr/>
          </p:nvSpPr>
          <p:spPr>
            <a:xfrm>
              <a:off x="2475502" y="2578816"/>
              <a:ext cx="128112" cy="12227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p:cNvSpPr/>
            <p:nvPr/>
          </p:nvSpPr>
          <p:spPr>
            <a:xfrm>
              <a:off x="2024922" y="2563689"/>
              <a:ext cx="128112" cy="12227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7845927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25095292" y="-15797136"/>
            <a:ext cx="6104700" cy="4392000"/>
          </a:xfrm>
          <a:prstGeom prst="rect">
            <a:avLst/>
          </a:prstGeom>
        </p:spPr>
      </p:pic>
      <p:pic>
        <p:nvPicPr>
          <p:cNvPr id="5" name="図 4"/>
          <p:cNvPicPr>
            <a:picLocks noChangeAspect="1"/>
          </p:cNvPicPr>
          <p:nvPr/>
        </p:nvPicPr>
        <p:blipFill>
          <a:blip r:embed="rId3"/>
          <a:stretch>
            <a:fillRect/>
          </a:stretch>
        </p:blipFill>
        <p:spPr>
          <a:xfrm>
            <a:off x="1834708" y="2159873"/>
            <a:ext cx="5756425" cy="4141436"/>
          </a:xfrm>
          <a:prstGeom prst="rect">
            <a:avLst/>
          </a:prstGeom>
        </p:spPr>
      </p:pic>
      <p:sp>
        <p:nvSpPr>
          <p:cNvPr id="6" name="テキスト ボックス 6">
            <a:extLst>
              <a:ext uri="{FF2B5EF4-FFF2-40B4-BE49-F238E27FC236}">
                <a16:creationId xmlns:a16="http://schemas.microsoft.com/office/drawing/2014/main" id="{C7AEE4FE-DDCA-8849-A7EF-0F360D00C3E2}"/>
              </a:ext>
            </a:extLst>
          </p:cNvPr>
          <p:cNvSpPr txBox="1">
            <a:spLocks noChangeArrowheads="1"/>
          </p:cNvSpPr>
          <p:nvPr/>
        </p:nvSpPr>
        <p:spPr bwMode="auto">
          <a:xfrm>
            <a:off x="1116013" y="804711"/>
            <a:ext cx="8027987" cy="173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ts val="6400"/>
              </a:lnSpc>
              <a:spcBef>
                <a:spcPct val="0"/>
              </a:spcBef>
              <a:buFontTx/>
              <a:buNone/>
            </a:pPr>
            <a:r>
              <a:rPr lang="ja-JP" altLang="en-US" sz="4000" dirty="0" smtClean="0">
                <a:latin typeface="HGP創英角ｺﾞｼｯｸUB" panose="020B0900000000000000" pitchFamily="34" charset="-128"/>
                <a:ea typeface="HGP創英角ｺﾞｼｯｸUB" panose="020B0900000000000000" pitchFamily="34" charset="-128"/>
              </a:rPr>
              <a:t>一日の睡眠時間が</a:t>
            </a:r>
            <a:endParaRPr lang="en-US" altLang="ja-JP" sz="4000" dirty="0">
              <a:latin typeface="HGP創英角ｺﾞｼｯｸUB" panose="020B0900000000000000" pitchFamily="34" charset="-128"/>
              <a:ea typeface="HGP創英角ｺﾞｼｯｸUB" panose="020B0900000000000000" pitchFamily="34" charset="-128"/>
            </a:endParaRPr>
          </a:p>
          <a:p>
            <a:pPr eaLnBrk="1" hangingPunct="1">
              <a:lnSpc>
                <a:spcPts val="6400"/>
              </a:lnSpc>
              <a:spcBef>
                <a:spcPct val="0"/>
              </a:spcBef>
              <a:buFontTx/>
              <a:buNone/>
            </a:pPr>
            <a:r>
              <a:rPr lang="ja-JP" altLang="en-US" sz="4000" dirty="0">
                <a:latin typeface="HGP創英角ｺﾞｼｯｸUB" panose="020B0900000000000000" pitchFamily="34" charset="-128"/>
                <a:ea typeface="HGP創英角ｺﾞｼｯｸUB" panose="020B0900000000000000" pitchFamily="34" charset="-128"/>
              </a:rPr>
              <a:t>　　</a:t>
            </a:r>
            <a:r>
              <a:rPr lang="ja-JP" altLang="en-US" sz="4000" dirty="0" smtClean="0">
                <a:latin typeface="HGP創英角ｺﾞｼｯｸUB" panose="020B0900000000000000" pitchFamily="34" charset="-128"/>
                <a:ea typeface="HGP創英角ｺﾞｼｯｸUB" panose="020B0900000000000000" pitchFamily="34" charset="-128"/>
              </a:rPr>
              <a:t>最も長い動物はどれ</a:t>
            </a:r>
            <a:r>
              <a:rPr lang="ja-JP" altLang="en-US" sz="4000" dirty="0">
                <a:latin typeface="HGP創英角ｺﾞｼｯｸUB" panose="020B0900000000000000" pitchFamily="34" charset="-128"/>
                <a:ea typeface="HGP創英角ｺﾞｼｯｸUB" panose="020B0900000000000000" pitchFamily="34" charset="-128"/>
              </a:rPr>
              <a:t>でしょう</a:t>
            </a:r>
            <a:r>
              <a:rPr lang="ja-JP" altLang="en-US" sz="4000" dirty="0" smtClean="0">
                <a:latin typeface="HGP創英角ｺﾞｼｯｸUB" panose="020B0900000000000000" pitchFamily="34" charset="-128"/>
                <a:ea typeface="HGP創英角ｺﾞｼｯｸUB" panose="020B0900000000000000" pitchFamily="34" charset="-128"/>
              </a:rPr>
              <a:t>？</a:t>
            </a:r>
            <a:endParaRPr lang="ja-JP" altLang="en-US" sz="4000" dirty="0">
              <a:latin typeface="HGP創英角ｺﾞｼｯｸUB" panose="020B0900000000000000" pitchFamily="34" charset="-128"/>
              <a:ea typeface="HGP創英角ｺﾞｼｯｸUB" panose="020B0900000000000000" pitchFamily="34" charset="-128"/>
            </a:endParaRPr>
          </a:p>
        </p:txBody>
      </p:sp>
      <p:grpSp>
        <p:nvGrpSpPr>
          <p:cNvPr id="11" name="グループ化 24">
            <a:extLst>
              <a:ext uri="{FF2B5EF4-FFF2-40B4-BE49-F238E27FC236}">
                <a16:creationId xmlns:a16="http://schemas.microsoft.com/office/drawing/2014/main" id="{E1D76D83-A1A9-2E41-9156-04C912A11CCE}"/>
              </a:ext>
            </a:extLst>
          </p:cNvPr>
          <p:cNvGrpSpPr>
            <a:grpSpLocks/>
          </p:cNvGrpSpPr>
          <p:nvPr/>
        </p:nvGrpSpPr>
        <p:grpSpPr bwMode="auto">
          <a:xfrm>
            <a:off x="234156" y="115888"/>
            <a:ext cx="2376487" cy="792162"/>
            <a:chOff x="179512" y="188496"/>
            <a:chExt cx="2377020" cy="792232"/>
          </a:xfrm>
        </p:grpSpPr>
        <p:grpSp>
          <p:nvGrpSpPr>
            <p:cNvPr id="12" name="グループ化 23">
              <a:extLst>
                <a:ext uri="{FF2B5EF4-FFF2-40B4-BE49-F238E27FC236}">
                  <a16:creationId xmlns:a16="http://schemas.microsoft.com/office/drawing/2014/main" id="{E04937D9-698A-5942-95D8-8FF3CD2CCB50}"/>
                </a:ext>
              </a:extLst>
            </p:cNvPr>
            <p:cNvGrpSpPr>
              <a:grpSpLocks/>
            </p:cNvGrpSpPr>
            <p:nvPr/>
          </p:nvGrpSpPr>
          <p:grpSpPr bwMode="auto">
            <a:xfrm>
              <a:off x="179512" y="188640"/>
              <a:ext cx="2376264" cy="792088"/>
              <a:chOff x="179512" y="188640"/>
              <a:chExt cx="2376264" cy="792088"/>
            </a:xfrm>
          </p:grpSpPr>
          <p:sp>
            <p:nvSpPr>
              <p:cNvPr id="14" name="フローチャート : 結合子 2">
                <a:extLst>
                  <a:ext uri="{FF2B5EF4-FFF2-40B4-BE49-F238E27FC236}">
                    <a16:creationId xmlns:a16="http://schemas.microsoft.com/office/drawing/2014/main" id="{E409A43F-CB2F-CE44-8BBF-B9F279B796A6}"/>
                  </a:ext>
                </a:extLst>
              </p:cNvPr>
              <p:cNvSpPr/>
              <p:nvPr/>
            </p:nvSpPr>
            <p:spPr>
              <a:xfrm>
                <a:off x="179512" y="188496"/>
                <a:ext cx="792340" cy="792232"/>
              </a:xfrm>
              <a:prstGeom prst="flowChartConnector">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5" name="フローチャート : 結合子 3">
                <a:extLst>
                  <a:ext uri="{FF2B5EF4-FFF2-40B4-BE49-F238E27FC236}">
                    <a16:creationId xmlns:a16="http://schemas.microsoft.com/office/drawing/2014/main" id="{53ED4388-9E57-2746-99CF-361AFF940A78}"/>
                  </a:ext>
                </a:extLst>
              </p:cNvPr>
              <p:cNvSpPr/>
              <p:nvPr/>
            </p:nvSpPr>
            <p:spPr>
              <a:xfrm>
                <a:off x="971852" y="188496"/>
                <a:ext cx="792341" cy="792232"/>
              </a:xfrm>
              <a:prstGeom prst="flowChartConnector">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6" name="フローチャート : 結合子 4">
                <a:extLst>
                  <a:ext uri="{FF2B5EF4-FFF2-40B4-BE49-F238E27FC236}">
                    <a16:creationId xmlns:a16="http://schemas.microsoft.com/office/drawing/2014/main" id="{17427A7F-52A9-924B-85E7-8F05B5BB4FB8}"/>
                  </a:ext>
                </a:extLst>
              </p:cNvPr>
              <p:cNvSpPr/>
              <p:nvPr/>
            </p:nvSpPr>
            <p:spPr>
              <a:xfrm>
                <a:off x="1764192" y="188496"/>
                <a:ext cx="792340" cy="792232"/>
              </a:xfrm>
              <a:prstGeom prst="flowChartConnector">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sp>
          <p:nvSpPr>
            <p:cNvPr id="13" name="テキスト ボックス 5">
              <a:extLst>
                <a:ext uri="{FF2B5EF4-FFF2-40B4-BE49-F238E27FC236}">
                  <a16:creationId xmlns:a16="http://schemas.microsoft.com/office/drawing/2014/main" id="{17533688-151D-144C-B8EA-6C9F6F7A786F}"/>
                </a:ext>
              </a:extLst>
            </p:cNvPr>
            <p:cNvSpPr txBox="1">
              <a:spLocks noChangeArrowheads="1"/>
            </p:cNvSpPr>
            <p:nvPr/>
          </p:nvSpPr>
          <p:spPr bwMode="auto">
            <a:xfrm>
              <a:off x="180268" y="188496"/>
              <a:ext cx="237626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4400" dirty="0">
                  <a:latin typeface="HGP創英角ﾎﾟｯﾌﾟ体" pitchFamily="50" charset="-128"/>
                  <a:ea typeface="HGP創英角ﾎﾟｯﾌﾟ体" pitchFamily="50" charset="-128"/>
                </a:rPr>
                <a:t>ク</a:t>
              </a:r>
              <a:r>
                <a:rPr lang="en-US" altLang="ja-JP" sz="4400" dirty="0">
                  <a:latin typeface="HGP創英角ﾎﾟｯﾌﾟ体" pitchFamily="50" charset="-128"/>
                  <a:ea typeface="HGP創英角ﾎﾟｯﾌﾟ体" pitchFamily="50" charset="-128"/>
                </a:rPr>
                <a:t> </a:t>
              </a:r>
              <a:r>
                <a:rPr lang="ja-JP" altLang="en-US" sz="4400" dirty="0">
                  <a:latin typeface="HGP創英角ﾎﾟｯﾌﾟ体" pitchFamily="50" charset="-128"/>
                  <a:ea typeface="HGP創英角ﾎﾟｯﾌﾟ体" pitchFamily="50" charset="-128"/>
                </a:rPr>
                <a:t>イ ズ</a:t>
              </a:r>
            </a:p>
          </p:txBody>
        </p:sp>
      </p:grpSp>
      <p:grpSp>
        <p:nvGrpSpPr>
          <p:cNvPr id="10" name="グループ化 9"/>
          <p:cNvGrpSpPr/>
          <p:nvPr/>
        </p:nvGrpSpPr>
        <p:grpSpPr>
          <a:xfrm>
            <a:off x="3131840" y="2486512"/>
            <a:ext cx="5472608" cy="4140457"/>
            <a:chOff x="3131840" y="2486512"/>
            <a:chExt cx="5472608" cy="4140457"/>
          </a:xfrm>
        </p:grpSpPr>
        <p:grpSp>
          <p:nvGrpSpPr>
            <p:cNvPr id="2" name="グループ化 1"/>
            <p:cNvGrpSpPr/>
            <p:nvPr/>
          </p:nvGrpSpPr>
          <p:grpSpPr>
            <a:xfrm>
              <a:off x="4925012" y="2780928"/>
              <a:ext cx="3679436" cy="3846041"/>
              <a:chOff x="4925012" y="2780928"/>
              <a:chExt cx="3679436" cy="3846041"/>
            </a:xfrm>
          </p:grpSpPr>
          <p:sp>
            <p:nvSpPr>
              <p:cNvPr id="8" name="テキスト ボックス 7">
                <a:extLst>
                  <a:ext uri="{FF2B5EF4-FFF2-40B4-BE49-F238E27FC236}">
                    <a16:creationId xmlns:a16="http://schemas.microsoft.com/office/drawing/2014/main" id="{E56C964B-7BCD-FD4E-A78A-81CFEA477367}"/>
                  </a:ext>
                </a:extLst>
              </p:cNvPr>
              <p:cNvSpPr txBox="1">
                <a:spLocks noChangeArrowheads="1"/>
              </p:cNvSpPr>
              <p:nvPr/>
            </p:nvSpPr>
            <p:spPr bwMode="auto">
              <a:xfrm>
                <a:off x="5940152" y="2780928"/>
                <a:ext cx="26642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ja-JP" sz="2400" dirty="0" smtClean="0">
                    <a:solidFill>
                      <a:srgbClr val="FF3399"/>
                    </a:solidFill>
                    <a:latin typeface="HGP創英角ｺﾞｼｯｸUB" panose="020B0900000000000000" pitchFamily="34" charset="-128"/>
                    <a:ea typeface="HGP創英角ｺﾞｼｯｸUB" panose="020B0900000000000000" pitchFamily="34" charset="-128"/>
                  </a:rPr>
                  <a:t>20</a:t>
                </a:r>
                <a:r>
                  <a:rPr lang="ja-JP" altLang="en-US" sz="2400" dirty="0">
                    <a:solidFill>
                      <a:srgbClr val="FF3399"/>
                    </a:solidFill>
                    <a:latin typeface="HGP創英角ｺﾞｼｯｸUB" panose="020B0900000000000000" pitchFamily="34" charset="-128"/>
                    <a:ea typeface="HGP創英角ｺﾞｼｯｸUB" panose="020B0900000000000000" pitchFamily="34" charset="-128"/>
                  </a:rPr>
                  <a:t>時間</a:t>
                </a:r>
                <a:r>
                  <a:rPr lang="ja-JP" altLang="en-US" sz="2400" dirty="0" smtClean="0">
                    <a:solidFill>
                      <a:srgbClr val="FF3399"/>
                    </a:solidFill>
                    <a:latin typeface="HGP創英角ｺﾞｼｯｸUB" panose="020B0900000000000000" pitchFamily="34" charset="-128"/>
                    <a:ea typeface="HGP創英角ｺﾞｼｯｸUB" panose="020B0900000000000000" pitchFamily="34" charset="-128"/>
                  </a:rPr>
                  <a:t>くらい</a:t>
                </a:r>
                <a:endParaRPr lang="ja-JP" altLang="en-US" sz="2400" dirty="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4925012" y="6165304"/>
                <a:ext cx="26642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ja-JP" sz="2400" dirty="0" smtClean="0">
                    <a:solidFill>
                      <a:srgbClr val="FF3399"/>
                    </a:solidFill>
                    <a:latin typeface="HGP創英角ｺﾞｼｯｸUB" panose="020B0900000000000000" pitchFamily="34" charset="-128"/>
                    <a:ea typeface="HGP創英角ｺﾞｼｯｸUB" panose="020B0900000000000000" pitchFamily="34" charset="-128"/>
                  </a:rPr>
                  <a:t>4</a:t>
                </a:r>
                <a:r>
                  <a:rPr lang="ja-JP" altLang="en-US" sz="2400" dirty="0">
                    <a:solidFill>
                      <a:srgbClr val="FF3399"/>
                    </a:solidFill>
                    <a:latin typeface="HGP創英角ｺﾞｼｯｸUB" panose="020B0900000000000000" pitchFamily="34" charset="-128"/>
                    <a:ea typeface="HGP創英角ｺﾞｼｯｸUB" panose="020B0900000000000000" pitchFamily="34" charset="-128"/>
                  </a:rPr>
                  <a:t>時間</a:t>
                </a:r>
                <a:r>
                  <a:rPr lang="ja-JP" altLang="en-US" sz="2400" dirty="0" smtClean="0">
                    <a:solidFill>
                      <a:srgbClr val="FF3399"/>
                    </a:solidFill>
                    <a:latin typeface="HGP創英角ｺﾞｼｯｸUB" panose="020B0900000000000000" pitchFamily="34" charset="-128"/>
                    <a:ea typeface="HGP創英角ｺﾞｼｯｸUB" panose="020B0900000000000000" pitchFamily="34" charset="-128"/>
                  </a:rPr>
                  <a:t>くらい</a:t>
                </a:r>
                <a:endParaRPr lang="ja-JP" altLang="en-US" sz="2400" dirty="0">
                  <a:solidFill>
                    <a:srgbClr val="FF3399"/>
                  </a:solidFill>
                  <a:latin typeface="HGP創英角ｺﾞｼｯｸUB" panose="020B0900000000000000" pitchFamily="34" charset="-128"/>
                  <a:ea typeface="HGP創英角ｺﾞｼｯｸUB" panose="020B0900000000000000" pitchFamily="34" charset="-128"/>
                </a:endParaRPr>
              </a:p>
            </p:txBody>
          </p:sp>
        </p:grpSp>
        <p:sp>
          <p:nvSpPr>
            <p:cNvPr id="3" name="楕円 2"/>
            <p:cNvSpPr/>
            <p:nvPr/>
          </p:nvSpPr>
          <p:spPr>
            <a:xfrm>
              <a:off x="3131840" y="2486512"/>
              <a:ext cx="5256584" cy="1230520"/>
            </a:xfrm>
            <a:prstGeom prst="ellipse">
              <a:avLst/>
            </a:prstGeom>
            <a:no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04019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2518306" y="6196281"/>
            <a:ext cx="6659990" cy="430887"/>
          </a:xfrm>
          <a:prstGeom prst="rect">
            <a:avLst/>
          </a:prstGeom>
        </p:spPr>
        <p:txBody>
          <a:bodyPr wrap="square">
            <a:spAutoFit/>
          </a:bodyPr>
          <a:lstStyle/>
          <a:p>
            <a:r>
              <a:rPr lang="en-US" altLang="ja-JP" sz="1100" b="1" dirty="0" err="1">
                <a:solidFill>
                  <a:schemeClr val="tx1"/>
                </a:solidFill>
                <a:latin typeface="Century" panose="02040604050505020304" pitchFamily="18" charset="0"/>
              </a:rPr>
              <a:t>Shalini</a:t>
            </a:r>
            <a:r>
              <a:rPr lang="en-US" altLang="ja-JP" sz="1100" b="1" dirty="0">
                <a:solidFill>
                  <a:schemeClr val="tx1"/>
                </a:solidFill>
                <a:latin typeface="Century" panose="02040604050505020304" pitchFamily="18" charset="0"/>
              </a:rPr>
              <a:t> P et </a:t>
            </a:r>
            <a:r>
              <a:rPr lang="en-US" altLang="ja-JP" sz="1100" b="1" dirty="0" err="1">
                <a:solidFill>
                  <a:schemeClr val="tx1"/>
                </a:solidFill>
                <a:latin typeface="Century" panose="02040604050505020304" pitchFamily="18" charset="0"/>
              </a:rPr>
              <a:t>al:Recommended</a:t>
            </a:r>
            <a:r>
              <a:rPr lang="en-US" altLang="ja-JP" sz="1100" b="1" dirty="0">
                <a:solidFill>
                  <a:schemeClr val="tx1"/>
                </a:solidFill>
                <a:latin typeface="Century" panose="02040604050505020304" pitchFamily="18" charset="0"/>
              </a:rPr>
              <a:t> Amount of Sleep for Pediatric </a:t>
            </a:r>
            <a:r>
              <a:rPr lang="en-US" altLang="ja-JP" sz="1100" b="1" dirty="0" err="1">
                <a:solidFill>
                  <a:schemeClr val="tx1"/>
                </a:solidFill>
                <a:latin typeface="Century" panose="02040604050505020304" pitchFamily="18" charset="0"/>
              </a:rPr>
              <a:t>Populations:A</a:t>
            </a:r>
            <a:r>
              <a:rPr lang="en-US" altLang="ja-JP" sz="1100" b="1" dirty="0">
                <a:solidFill>
                  <a:schemeClr val="tx1"/>
                </a:solidFill>
                <a:latin typeface="Century" panose="02040604050505020304" pitchFamily="18" charset="0"/>
              </a:rPr>
              <a:t> Consensus Statement of the American Academy of Sleep </a:t>
            </a:r>
            <a:r>
              <a:rPr lang="en-US" altLang="ja-JP" sz="1100" b="1" dirty="0" err="1">
                <a:solidFill>
                  <a:schemeClr val="tx1"/>
                </a:solidFill>
                <a:latin typeface="Century" panose="02040604050505020304" pitchFamily="18" charset="0"/>
              </a:rPr>
              <a:t>Medicine,Journal</a:t>
            </a:r>
            <a:r>
              <a:rPr lang="en-US" altLang="ja-JP" sz="1100" b="1" dirty="0">
                <a:solidFill>
                  <a:schemeClr val="tx1"/>
                </a:solidFill>
                <a:latin typeface="Century" panose="02040604050505020304" pitchFamily="18" charset="0"/>
              </a:rPr>
              <a:t> of Clinical Sleep Medicine ,Vol 12 </a:t>
            </a:r>
            <a:r>
              <a:rPr lang="en-US" altLang="ja-JP" sz="1100" b="1" dirty="0" err="1">
                <a:solidFill>
                  <a:schemeClr val="tx1"/>
                </a:solidFill>
                <a:latin typeface="Century" panose="02040604050505020304" pitchFamily="18" charset="0"/>
              </a:rPr>
              <a:t>No.6,2016</a:t>
            </a:r>
            <a:endParaRPr lang="en-US" altLang="ja-JP" sz="1100" b="1" dirty="0">
              <a:solidFill>
                <a:schemeClr val="tx1"/>
              </a:solidFill>
              <a:latin typeface="Century" panose="02040604050505020304" pitchFamily="18" charset="0"/>
            </a:endParaRPr>
          </a:p>
        </p:txBody>
      </p:sp>
      <p:sp>
        <p:nvSpPr>
          <p:cNvPr id="11" name="WordArt 2"/>
          <p:cNvSpPr>
            <a:spLocks noChangeArrowheads="1" noChangeShapeType="1" noTextEdit="1"/>
          </p:cNvSpPr>
          <p:nvPr/>
        </p:nvSpPr>
        <p:spPr bwMode="auto">
          <a:xfrm>
            <a:off x="3563888" y="692696"/>
            <a:ext cx="2306027" cy="28560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spcBef>
                <a:spcPct val="50000"/>
              </a:spcBef>
            </a:pPr>
            <a:r>
              <a:rPr lang="en-US" altLang="ja-JP" sz="15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5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米国睡眠医学会</a:t>
            </a:r>
            <a:r>
              <a:rPr lang="en-US" altLang="ja-JP" sz="15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5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4425" y="1519645"/>
            <a:ext cx="8895150"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楕円 3"/>
          <p:cNvSpPr/>
          <p:nvPr/>
        </p:nvSpPr>
        <p:spPr>
          <a:xfrm>
            <a:off x="2267744" y="5228951"/>
            <a:ext cx="1872208" cy="504056"/>
          </a:xfrm>
          <a:prstGeom prst="ellipse">
            <a:avLst/>
          </a:prstGeom>
          <a:no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2905825" y="151355"/>
            <a:ext cx="57606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3600" b="1" dirty="0" smtClean="0">
                <a:latin typeface="メイリオ" panose="020B0604030504040204" pitchFamily="50" charset="-128"/>
                <a:ea typeface="メイリオ" panose="020B0604030504040204" pitchFamily="50" charset="-128"/>
              </a:rPr>
              <a:t>必要な睡眠時間</a:t>
            </a:r>
            <a:endParaRPr lang="en-US" altLang="ja-JP" sz="3600" b="1" dirty="0" smtClean="0">
              <a:latin typeface="メイリオ" panose="020B0604030504040204" pitchFamily="50" charset="-128"/>
              <a:ea typeface="メイリオ" panose="020B0604030504040204" pitchFamily="50" charset="-128"/>
            </a:endParaRPr>
          </a:p>
        </p:txBody>
      </p:sp>
      <p:grpSp>
        <p:nvGrpSpPr>
          <p:cNvPr id="13" name="グループ化 12"/>
          <p:cNvGrpSpPr/>
          <p:nvPr/>
        </p:nvGrpSpPr>
        <p:grpSpPr>
          <a:xfrm>
            <a:off x="64" y="6666595"/>
            <a:ext cx="9537056" cy="230832"/>
            <a:chOff x="64" y="6666595"/>
            <a:chExt cx="9537056" cy="230832"/>
          </a:xfrm>
        </p:grpSpPr>
        <p:sp>
          <p:nvSpPr>
            <p:cNvPr id="14" name="正方形/長方形 13"/>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42351389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7" name="グラフ 6"/>
          <p:cNvGraphicFramePr>
            <a:graphicFrameLocks/>
          </p:cNvGraphicFramePr>
          <p:nvPr>
            <p:extLst/>
          </p:nvPr>
        </p:nvGraphicFramePr>
        <p:xfrm>
          <a:off x="467544" y="1754814"/>
          <a:ext cx="7704856" cy="4626514"/>
        </p:xfrm>
        <a:graphic>
          <a:graphicData uri="http://schemas.openxmlformats.org/drawingml/2006/chart">
            <c:chart xmlns:c="http://schemas.openxmlformats.org/drawingml/2006/chart" xmlns:r="http://schemas.openxmlformats.org/officeDocument/2006/relationships" r:id="rId3"/>
          </a:graphicData>
        </a:graphic>
      </p:graphicFrame>
      <p:sp>
        <p:nvSpPr>
          <p:cNvPr id="8" name="WordArt 2"/>
          <p:cNvSpPr>
            <a:spLocks noChangeArrowheads="1" noChangeShapeType="1" noTextEdit="1"/>
          </p:cNvSpPr>
          <p:nvPr/>
        </p:nvSpPr>
        <p:spPr bwMode="auto">
          <a:xfrm>
            <a:off x="2195736" y="270316"/>
            <a:ext cx="4500500" cy="44009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spcBef>
                <a:spcPct val="50000"/>
              </a:spcBef>
            </a:pPr>
            <a:r>
              <a:rPr lang="ja-JP" altLang="en-US" sz="30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小中学生</a:t>
            </a:r>
            <a:r>
              <a:rPr lang="ja-JP" altLang="en-US" sz="3000" b="1" kern="1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sz="30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就寝時刻</a:t>
            </a:r>
          </a:p>
        </p:txBody>
      </p:sp>
      <p:sp>
        <p:nvSpPr>
          <p:cNvPr id="10" name="テキスト ボックス 9"/>
          <p:cNvSpPr txBox="1"/>
          <p:nvPr/>
        </p:nvSpPr>
        <p:spPr>
          <a:xfrm>
            <a:off x="1533092" y="6332985"/>
            <a:ext cx="6603868" cy="276999"/>
          </a:xfrm>
          <a:prstGeom prst="rect">
            <a:avLst/>
          </a:prstGeom>
          <a:noFill/>
        </p:spPr>
        <p:txBody>
          <a:bodyPr wrap="square" rtlCol="0">
            <a:spAutoFit/>
          </a:bodyPr>
          <a:lstStyle/>
          <a:p>
            <a:pPr algn="r"/>
            <a:r>
              <a:rPr lang="ja-JP" altLang="en-US" sz="1200" dirty="0" smtClean="0">
                <a:solidFill>
                  <a:schemeClr val="tx1">
                    <a:lumMod val="50000"/>
                    <a:lumOff val="50000"/>
                  </a:schemeClr>
                </a:solidFill>
                <a:latin typeface="HGP創英角ｺﾞｼｯｸUB" panose="020B0900000000000000" pitchFamily="50" charset="-128"/>
                <a:ea typeface="HGP創英角ｺﾞｼｯｸUB" panose="020B0900000000000000" pitchFamily="50" charset="-128"/>
              </a:rPr>
              <a:t>愛知県内</a:t>
            </a:r>
            <a:r>
              <a:rPr lang="ja-JP" altLang="en-US" sz="1200" dirty="0">
                <a:solidFill>
                  <a:schemeClr val="tx1">
                    <a:lumMod val="50000"/>
                    <a:lumOff val="50000"/>
                  </a:schemeClr>
                </a:solidFill>
                <a:latin typeface="HGP創英角ｺﾞｼｯｸUB" panose="020B0900000000000000" pitchFamily="50" charset="-128"/>
                <a:ea typeface="HGP創英角ｺﾞｼｯｸUB" panose="020B0900000000000000" pitchFamily="50" charset="-128"/>
              </a:rPr>
              <a:t>小中学生</a:t>
            </a:r>
            <a:r>
              <a:rPr lang="en-US" altLang="ja-JP" sz="1200" dirty="0">
                <a:solidFill>
                  <a:schemeClr val="tx1">
                    <a:lumMod val="50000"/>
                    <a:lumOff val="50000"/>
                  </a:schemeClr>
                </a:solidFill>
                <a:latin typeface="HGP創英角ｺﾞｼｯｸUB" panose="020B0900000000000000" pitchFamily="50" charset="-128"/>
                <a:ea typeface="HGP創英角ｺﾞｼｯｸUB" panose="020B0900000000000000" pitchFamily="50" charset="-128"/>
              </a:rPr>
              <a:t>4,517</a:t>
            </a:r>
            <a:r>
              <a:rPr lang="ja-JP" altLang="en-US" sz="1200" dirty="0">
                <a:solidFill>
                  <a:schemeClr val="tx1">
                    <a:lumMod val="50000"/>
                    <a:lumOff val="50000"/>
                  </a:schemeClr>
                </a:solidFill>
                <a:latin typeface="HGP創英角ｺﾞｼｯｸUB" panose="020B0900000000000000" pitchFamily="50" charset="-128"/>
                <a:ea typeface="HGP創英角ｺﾞｼｯｸUB" panose="020B0900000000000000" pitchFamily="50" charset="-128"/>
              </a:rPr>
              <a:t>名　　生活習慣</a:t>
            </a:r>
            <a:r>
              <a:rPr lang="ja-JP" altLang="en-US" sz="1200" dirty="0" smtClean="0">
                <a:solidFill>
                  <a:schemeClr val="tx1">
                    <a:lumMod val="50000"/>
                    <a:lumOff val="50000"/>
                  </a:schemeClr>
                </a:solidFill>
                <a:latin typeface="HGP創英角ｺﾞｼｯｸUB" panose="020B0900000000000000" pitchFamily="50" charset="-128"/>
                <a:ea typeface="HGP創英角ｺﾞｼｯｸUB" panose="020B0900000000000000" pitchFamily="50" charset="-128"/>
              </a:rPr>
              <a:t>アンケート調査結果</a:t>
            </a:r>
            <a:r>
              <a:rPr lang="ja-JP" altLang="en-US" sz="1200" dirty="0">
                <a:solidFill>
                  <a:schemeClr val="tx1">
                    <a:lumMod val="50000"/>
                    <a:lumOff val="50000"/>
                  </a:schemeClr>
                </a:solidFill>
                <a:latin typeface="HGP創英角ｺﾞｼｯｸUB" panose="020B0900000000000000" pitchFamily="50" charset="-128"/>
                <a:ea typeface="HGP創英角ｺﾞｼｯｸUB" panose="020B0900000000000000" pitchFamily="50" charset="-128"/>
              </a:rPr>
              <a:t>．</a:t>
            </a:r>
            <a:r>
              <a:rPr lang="en-US" altLang="ja-JP" sz="1200" dirty="0" smtClean="0">
                <a:solidFill>
                  <a:schemeClr val="tx1">
                    <a:lumMod val="50000"/>
                    <a:lumOff val="50000"/>
                  </a:schemeClr>
                </a:solidFill>
                <a:latin typeface="HGP創英角ｺﾞｼｯｸUB" panose="020B0900000000000000" pitchFamily="50" charset="-128"/>
                <a:ea typeface="HGP創英角ｺﾞｼｯｸUB" panose="020B0900000000000000" pitchFamily="50" charset="-128"/>
              </a:rPr>
              <a:t>2017</a:t>
            </a:r>
            <a:endParaRPr lang="ja-JP" altLang="en-US" sz="1200" dirty="0">
              <a:solidFill>
                <a:schemeClr val="tx1">
                  <a:lumMod val="50000"/>
                  <a:lumOff val="50000"/>
                </a:schemeClr>
              </a:solidFill>
              <a:latin typeface="HGP創英角ｺﾞｼｯｸUB" panose="020B0900000000000000" pitchFamily="50" charset="-128"/>
              <a:ea typeface="HGP創英角ｺﾞｼｯｸUB" panose="020B0900000000000000" pitchFamily="50" charset="-128"/>
            </a:endParaRPr>
          </a:p>
        </p:txBody>
      </p:sp>
      <p:grpSp>
        <p:nvGrpSpPr>
          <p:cNvPr id="11" name="グループ化 10"/>
          <p:cNvGrpSpPr/>
          <p:nvPr/>
        </p:nvGrpSpPr>
        <p:grpSpPr>
          <a:xfrm>
            <a:off x="64" y="6666595"/>
            <a:ext cx="9537056" cy="230832"/>
            <a:chOff x="64" y="6666595"/>
            <a:chExt cx="9537056" cy="230832"/>
          </a:xfrm>
        </p:grpSpPr>
        <p:sp>
          <p:nvSpPr>
            <p:cNvPr id="12" name="正方形/長方形 1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2909043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角丸四角形 70">
            <a:extLst>
              <a:ext uri="{FF2B5EF4-FFF2-40B4-BE49-F238E27FC236}">
                <a16:creationId xmlns:a16="http://schemas.microsoft.com/office/drawing/2014/main" id="{46109E2A-81FC-8F42-90D3-CC013F52A166}"/>
              </a:ext>
            </a:extLst>
          </p:cNvPr>
          <p:cNvSpPr/>
          <p:nvPr/>
        </p:nvSpPr>
        <p:spPr>
          <a:xfrm>
            <a:off x="539749" y="2781275"/>
            <a:ext cx="8110539" cy="1365387"/>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3797" name="テキスト ボックス 1">
            <a:extLst>
              <a:ext uri="{FF2B5EF4-FFF2-40B4-BE49-F238E27FC236}">
                <a16:creationId xmlns:a16="http://schemas.microsoft.com/office/drawing/2014/main" id="{C8F41608-9316-2E4A-B222-A9EB8CF5C786}"/>
              </a:ext>
            </a:extLst>
          </p:cNvPr>
          <p:cNvSpPr txBox="1">
            <a:spLocks noChangeArrowheads="1"/>
          </p:cNvSpPr>
          <p:nvPr/>
        </p:nvSpPr>
        <p:spPr bwMode="auto">
          <a:xfrm>
            <a:off x="3348038" y="3357910"/>
            <a:ext cx="95885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ja-JP" altLang="en-US" sz="3600">
              <a:latin typeface="Arial" panose="020B0604020202020204" pitchFamily="34" charset="0"/>
            </a:endParaRPr>
          </a:p>
        </p:txBody>
      </p:sp>
      <p:sp>
        <p:nvSpPr>
          <p:cNvPr id="12" name="角丸四角形 11">
            <a:extLst>
              <a:ext uri="{FF2B5EF4-FFF2-40B4-BE49-F238E27FC236}">
                <a16:creationId xmlns:a16="http://schemas.microsoft.com/office/drawing/2014/main" id="{36DA0801-2C38-EB4F-831D-3FB5AD29E9AF}"/>
              </a:ext>
            </a:extLst>
          </p:cNvPr>
          <p:cNvSpPr/>
          <p:nvPr/>
        </p:nvSpPr>
        <p:spPr>
          <a:xfrm>
            <a:off x="539751" y="1268760"/>
            <a:ext cx="8110538" cy="1370817"/>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nvGrpSpPr>
          <p:cNvPr id="15" name="グループ化 14"/>
          <p:cNvGrpSpPr/>
          <p:nvPr/>
        </p:nvGrpSpPr>
        <p:grpSpPr>
          <a:xfrm>
            <a:off x="64" y="6666595"/>
            <a:ext cx="9537056" cy="230832"/>
            <a:chOff x="64" y="6666595"/>
            <a:chExt cx="9537056" cy="230832"/>
          </a:xfrm>
        </p:grpSpPr>
        <p:sp>
          <p:nvSpPr>
            <p:cNvPr id="16" name="正方形/長方形 1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96099"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a:latin typeface="Meiryo" panose="020B0604030504040204" pitchFamily="34" charset="-128"/>
                <a:ea typeface="Meiryo" panose="020B0604030504040204" pitchFamily="34" charset="-128"/>
              </a:rPr>
              <a:t>良い</a:t>
            </a:r>
            <a:r>
              <a:rPr lang="ja-JP" altLang="en-US" sz="4000" b="1" dirty="0" smtClean="0">
                <a:latin typeface="Meiryo" panose="020B0604030504040204" pitchFamily="34" charset="-128"/>
                <a:ea typeface="Meiryo" panose="020B0604030504040204" pitchFamily="34" charset="-128"/>
              </a:rPr>
              <a:t>睡眠ってどんな睡眠？ </a:t>
            </a:r>
            <a:endParaRPr lang="ja-JP" altLang="en-US" sz="4000" b="1" dirty="0">
              <a:latin typeface="Meiryo" panose="020B0604030504040204" pitchFamily="34" charset="-128"/>
              <a:ea typeface="Meiryo" panose="020B0604030504040204" pitchFamily="34" charset="-128"/>
            </a:endParaRPr>
          </a:p>
        </p:txBody>
      </p:sp>
      <p:sp>
        <p:nvSpPr>
          <p:cNvPr id="21"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507787" y="1629147"/>
            <a:ext cx="11766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4000" b="1" dirty="0" smtClean="0">
                <a:latin typeface="メイリオ" panose="020B0604030504040204" pitchFamily="50" charset="-128"/>
                <a:ea typeface="メイリオ" panose="020B0604030504040204" pitchFamily="50" charset="-128"/>
              </a:rPr>
              <a:t>量</a:t>
            </a:r>
            <a:endParaRPr lang="ja-JP" altLang="en-US" sz="4000" b="1" dirty="0">
              <a:latin typeface="メイリオ" panose="020B0604030504040204" pitchFamily="50" charset="-128"/>
              <a:ea typeface="メイリオ" panose="020B0604030504040204" pitchFamily="50" charset="-128"/>
            </a:endParaRPr>
          </a:p>
        </p:txBody>
      </p:sp>
      <p:sp>
        <p:nvSpPr>
          <p:cNvPr id="23" name="角丸四角形 22">
            <a:extLst>
              <a:ext uri="{FF2B5EF4-FFF2-40B4-BE49-F238E27FC236}">
                <a16:creationId xmlns:a16="http://schemas.microsoft.com/office/drawing/2014/main" id="{46109E2A-81FC-8F42-90D3-CC013F52A166}"/>
              </a:ext>
            </a:extLst>
          </p:cNvPr>
          <p:cNvSpPr/>
          <p:nvPr/>
        </p:nvSpPr>
        <p:spPr>
          <a:xfrm>
            <a:off x="539748" y="4325871"/>
            <a:ext cx="8110539" cy="1479740"/>
          </a:xfrm>
          <a:prstGeom prst="roundRect">
            <a:avLst>
              <a:gd name="adj" fmla="val 1379"/>
            </a:avLst>
          </a:prstGeom>
          <a:solidFill>
            <a:schemeClr val="bg1"/>
          </a:solid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5"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507787" y="3186111"/>
            <a:ext cx="11766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4000" b="1" dirty="0" smtClean="0">
                <a:latin typeface="メイリオ" panose="020B0604030504040204" pitchFamily="50" charset="-128"/>
                <a:ea typeface="メイリオ" panose="020B0604030504040204" pitchFamily="50" charset="-128"/>
              </a:rPr>
              <a:t>質</a:t>
            </a:r>
            <a:endParaRPr lang="ja-JP" altLang="en-US" sz="4000" b="1" dirty="0">
              <a:latin typeface="メイリオ" panose="020B0604030504040204" pitchFamily="50" charset="-128"/>
              <a:ea typeface="メイリオ" panose="020B0604030504040204" pitchFamily="50" charset="-128"/>
            </a:endParaRPr>
          </a:p>
        </p:txBody>
      </p:sp>
      <p:sp>
        <p:nvSpPr>
          <p:cNvPr id="30"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518107" y="4797499"/>
            <a:ext cx="18216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4000" b="1" dirty="0">
                <a:latin typeface="メイリオ" panose="020B0604030504040204" pitchFamily="50" charset="-128"/>
                <a:ea typeface="メイリオ" panose="020B0604030504040204" pitchFamily="50" charset="-128"/>
              </a:rPr>
              <a:t>時間帯</a:t>
            </a:r>
          </a:p>
        </p:txBody>
      </p:sp>
      <p:sp>
        <p:nvSpPr>
          <p:cNvPr id="31"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2339752" y="1466153"/>
            <a:ext cx="57606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b="1" dirty="0" smtClean="0">
                <a:latin typeface="メイリオ" panose="020B0604030504040204" pitchFamily="50" charset="-128"/>
                <a:ea typeface="メイリオ" panose="020B0604030504040204" pitchFamily="50" charset="-128"/>
              </a:rPr>
              <a:t>・必要な睡眠時間</a:t>
            </a:r>
            <a:endParaRPr lang="en-US" altLang="ja-JP" b="1" dirty="0" smtClean="0">
              <a:latin typeface="メイリオ" panose="020B0604030504040204" pitchFamily="50" charset="-128"/>
              <a:ea typeface="メイリオ" panose="020B0604030504040204" pitchFamily="50" charset="-128"/>
            </a:endParaRPr>
          </a:p>
          <a:p>
            <a:pPr eaLnBrk="1" hangingPunct="1">
              <a:spcBef>
                <a:spcPct val="0"/>
              </a:spcBef>
              <a:buFontTx/>
              <a:buNone/>
            </a:pPr>
            <a:r>
              <a:rPr lang="ja-JP" altLang="en-US" b="1" dirty="0">
                <a:latin typeface="メイリオ" panose="020B0604030504040204" pitchFamily="50" charset="-128"/>
                <a:ea typeface="メイリオ" panose="020B0604030504040204" pitchFamily="50" charset="-128"/>
              </a:rPr>
              <a:t>　</a:t>
            </a:r>
            <a:r>
              <a:rPr lang="ja-JP" altLang="en-US" b="1" dirty="0" smtClean="0">
                <a:latin typeface="メイリオ" panose="020B0604030504040204" pitchFamily="50" charset="-128"/>
                <a:ea typeface="メイリオ" panose="020B0604030504040204" pitchFamily="50" charset="-128"/>
              </a:rPr>
              <a:t>（</a:t>
            </a:r>
            <a:r>
              <a:rPr lang="en-US" altLang="ja-JP" b="1" dirty="0" smtClean="0">
                <a:latin typeface="メイリオ" panose="020B0604030504040204" pitchFamily="50" charset="-128"/>
                <a:ea typeface="メイリオ" panose="020B0604030504040204" pitchFamily="50" charset="-128"/>
              </a:rPr>
              <a:t>9</a:t>
            </a:r>
            <a:r>
              <a:rPr lang="ja-JP" altLang="en-US" b="1" dirty="0" smtClean="0">
                <a:latin typeface="メイリオ" panose="020B0604030504040204" pitchFamily="50" charset="-128"/>
                <a:ea typeface="メイリオ" panose="020B0604030504040204" pitchFamily="50" charset="-128"/>
              </a:rPr>
              <a:t>時間～</a:t>
            </a:r>
            <a:r>
              <a:rPr lang="en-US" altLang="ja-JP" b="1" dirty="0" smtClean="0">
                <a:latin typeface="メイリオ" panose="020B0604030504040204" pitchFamily="50" charset="-128"/>
                <a:ea typeface="メイリオ" panose="020B0604030504040204" pitchFamily="50" charset="-128"/>
              </a:rPr>
              <a:t>10</a:t>
            </a:r>
            <a:r>
              <a:rPr lang="ja-JP" altLang="en-US" b="1" dirty="0" smtClean="0">
                <a:latin typeface="メイリオ" panose="020B0604030504040204" pitchFamily="50" charset="-128"/>
                <a:ea typeface="メイリオ" panose="020B0604030504040204" pitchFamily="50" charset="-128"/>
              </a:rPr>
              <a:t>時間）</a:t>
            </a:r>
            <a:endParaRPr lang="ja-JP" altLang="en-US" b="1" dirty="0">
              <a:latin typeface="メイリオ" panose="020B0604030504040204" pitchFamily="50" charset="-128"/>
              <a:ea typeface="メイリオ" panose="020B0604030504040204" pitchFamily="50" charset="-128"/>
            </a:endParaRPr>
          </a:p>
        </p:txBody>
      </p:sp>
      <p:sp>
        <p:nvSpPr>
          <p:cNvPr id="32"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2318048" y="2953605"/>
            <a:ext cx="71172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b="1" dirty="0" smtClean="0">
                <a:latin typeface="メイリオ" panose="020B0604030504040204" pitchFamily="50" charset="-128"/>
                <a:ea typeface="メイリオ" panose="020B0604030504040204" pitchFamily="50" charset="-128"/>
              </a:rPr>
              <a:t>・夜間に長い時間目覚めない</a:t>
            </a:r>
            <a:endParaRPr lang="en-US" altLang="ja-JP" b="1" dirty="0" smtClean="0">
              <a:latin typeface="メイリオ" panose="020B0604030504040204" pitchFamily="50" charset="-128"/>
              <a:ea typeface="メイリオ" panose="020B0604030504040204" pitchFamily="50" charset="-128"/>
            </a:endParaRPr>
          </a:p>
          <a:p>
            <a:pPr eaLnBrk="1" hangingPunct="1">
              <a:spcBef>
                <a:spcPct val="0"/>
              </a:spcBef>
              <a:buFontTx/>
              <a:buNone/>
            </a:pPr>
            <a:r>
              <a:rPr lang="ja-JP" altLang="en-US" b="1" dirty="0" smtClean="0">
                <a:latin typeface="メイリオ" panose="020B0604030504040204" pitchFamily="50" charset="-128"/>
                <a:ea typeface="メイリオ" panose="020B0604030504040204" pitchFamily="50" charset="-128"/>
              </a:rPr>
              <a:t>・就寝・起床時刻が一定</a:t>
            </a:r>
            <a:endParaRPr lang="ja-JP" altLang="en-US" b="1" dirty="0">
              <a:latin typeface="メイリオ" panose="020B0604030504040204" pitchFamily="50" charset="-128"/>
              <a:ea typeface="メイリオ" panose="020B0604030504040204" pitchFamily="50" charset="-128"/>
            </a:endParaRPr>
          </a:p>
        </p:txBody>
      </p:sp>
      <p:sp>
        <p:nvSpPr>
          <p:cNvPr id="33"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2126113" y="4797499"/>
            <a:ext cx="61879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b="1" dirty="0" smtClean="0">
                <a:latin typeface="メイリオ" panose="020B0604030504040204" pitchFamily="50" charset="-128"/>
                <a:ea typeface="メイリオ" panose="020B0604030504040204" pitchFamily="50" charset="-128"/>
              </a:rPr>
              <a:t>・夜</a:t>
            </a:r>
            <a:r>
              <a:rPr lang="en-US" altLang="ja-JP" b="1" dirty="0" smtClean="0">
                <a:latin typeface="メイリオ" panose="020B0604030504040204" pitchFamily="50" charset="-128"/>
                <a:ea typeface="メイリオ" panose="020B0604030504040204" pitchFamily="50" charset="-128"/>
              </a:rPr>
              <a:t>7</a:t>
            </a:r>
            <a:r>
              <a:rPr lang="ja-JP" altLang="en-US" b="1" dirty="0" smtClean="0">
                <a:latin typeface="メイリオ" panose="020B0604030504040204" pitchFamily="50" charset="-128"/>
                <a:ea typeface="メイリオ" panose="020B0604030504040204" pitchFamily="50" charset="-128"/>
              </a:rPr>
              <a:t>時から朝</a:t>
            </a:r>
            <a:r>
              <a:rPr lang="en-US" altLang="ja-JP" b="1" dirty="0" smtClean="0">
                <a:latin typeface="メイリオ" panose="020B0604030504040204" pitchFamily="50" charset="-128"/>
                <a:ea typeface="メイリオ" panose="020B0604030504040204" pitchFamily="50" charset="-128"/>
              </a:rPr>
              <a:t>7</a:t>
            </a:r>
            <a:r>
              <a:rPr lang="ja-JP" altLang="en-US" b="1" dirty="0" smtClean="0">
                <a:latin typeface="メイリオ" panose="020B0604030504040204" pitchFamily="50" charset="-128"/>
                <a:ea typeface="メイリオ" panose="020B0604030504040204" pitchFamily="50" charset="-128"/>
              </a:rPr>
              <a:t>時の間に寝る</a:t>
            </a:r>
            <a:endParaRPr lang="ja-JP" altLang="en-US" b="1" dirty="0">
              <a:latin typeface="メイリオ" panose="020B0604030504040204" pitchFamily="50" charset="-128"/>
              <a:ea typeface="メイリオ" panose="020B0604030504040204" pitchFamily="50" charset="-128"/>
            </a:endParaRPr>
          </a:p>
        </p:txBody>
      </p:sp>
      <p:sp>
        <p:nvSpPr>
          <p:cNvPr id="34" name="正方形/長方形 33"/>
          <p:cNvSpPr/>
          <p:nvPr/>
        </p:nvSpPr>
        <p:spPr>
          <a:xfrm>
            <a:off x="553484" y="6284565"/>
            <a:ext cx="8590516" cy="461665"/>
          </a:xfrm>
          <a:prstGeom prst="rect">
            <a:avLst/>
          </a:prstGeom>
        </p:spPr>
        <p:txBody>
          <a:bodyPr wrap="square">
            <a:spAutoFit/>
          </a:bodyPr>
          <a:lstStyle/>
          <a:p>
            <a:r>
              <a:rPr lang="en-US" altLang="ja-JP" sz="1200" b="1" dirty="0" err="1">
                <a:solidFill>
                  <a:schemeClr val="tx1">
                    <a:lumMod val="50000"/>
                    <a:lumOff val="50000"/>
                  </a:schemeClr>
                </a:solidFill>
                <a:latin typeface="メイリオ" panose="020B0604030504040204" pitchFamily="50" charset="-128"/>
                <a:ea typeface="メイリオ" panose="020B0604030504040204" pitchFamily="50" charset="-128"/>
              </a:rPr>
              <a:t>Shalini</a:t>
            </a:r>
            <a:r>
              <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 P et </a:t>
            </a:r>
            <a:r>
              <a:rPr lang="en-US" altLang="ja-JP" sz="1200" b="1" dirty="0" err="1">
                <a:solidFill>
                  <a:schemeClr val="tx1">
                    <a:lumMod val="50000"/>
                    <a:lumOff val="50000"/>
                  </a:schemeClr>
                </a:solidFill>
                <a:latin typeface="メイリオ" panose="020B0604030504040204" pitchFamily="50" charset="-128"/>
                <a:ea typeface="メイリオ" panose="020B0604030504040204" pitchFamily="50" charset="-128"/>
              </a:rPr>
              <a:t>al:Recommended</a:t>
            </a:r>
            <a:r>
              <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 Amount of Sleep for Pediatric </a:t>
            </a:r>
            <a:r>
              <a:rPr lang="en-US" altLang="ja-JP" sz="1200" b="1" dirty="0" err="1">
                <a:solidFill>
                  <a:schemeClr val="tx1">
                    <a:lumMod val="50000"/>
                    <a:lumOff val="50000"/>
                  </a:schemeClr>
                </a:solidFill>
                <a:latin typeface="メイリオ" panose="020B0604030504040204" pitchFamily="50" charset="-128"/>
                <a:ea typeface="メイリオ" panose="020B0604030504040204" pitchFamily="50" charset="-128"/>
              </a:rPr>
              <a:t>Populations:A</a:t>
            </a:r>
            <a:r>
              <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 Consensus Statement of the American Academy of Sleep </a:t>
            </a:r>
            <a:r>
              <a:rPr lang="en-US" altLang="ja-JP" sz="1200" b="1" dirty="0" err="1">
                <a:solidFill>
                  <a:schemeClr val="tx1">
                    <a:lumMod val="50000"/>
                    <a:lumOff val="50000"/>
                  </a:schemeClr>
                </a:solidFill>
                <a:latin typeface="メイリオ" panose="020B0604030504040204" pitchFamily="50" charset="-128"/>
                <a:ea typeface="メイリオ" panose="020B0604030504040204" pitchFamily="50" charset="-128"/>
              </a:rPr>
              <a:t>Medicine,Journal</a:t>
            </a:r>
            <a:r>
              <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 of Clinical Sleep Medicine ,Vol 12 </a:t>
            </a:r>
            <a:r>
              <a:rPr lang="en-US" altLang="ja-JP" sz="1200" b="1" dirty="0" err="1">
                <a:solidFill>
                  <a:schemeClr val="tx1">
                    <a:lumMod val="50000"/>
                    <a:lumOff val="50000"/>
                  </a:schemeClr>
                </a:solidFill>
                <a:latin typeface="メイリオ" panose="020B0604030504040204" pitchFamily="50" charset="-128"/>
                <a:ea typeface="メイリオ" panose="020B0604030504040204" pitchFamily="50" charset="-128"/>
              </a:rPr>
              <a:t>No.6,2016</a:t>
            </a:r>
            <a:endPar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endParaRPr>
          </a:p>
        </p:txBody>
      </p:sp>
      <p:sp>
        <p:nvSpPr>
          <p:cNvPr id="20" name="テキスト ボックス 19"/>
          <p:cNvSpPr txBox="1"/>
          <p:nvPr/>
        </p:nvSpPr>
        <p:spPr>
          <a:xfrm>
            <a:off x="542131" y="5852425"/>
            <a:ext cx="8910488" cy="461665"/>
          </a:xfrm>
          <a:prstGeom prst="rect">
            <a:avLst/>
          </a:prstGeom>
          <a:noFill/>
        </p:spPr>
        <p:txBody>
          <a:bodyPr wrap="square" rtlCol="0">
            <a:spAutoFit/>
          </a:bodyPr>
          <a:lstStyle/>
          <a:p>
            <a:pPr>
              <a:spcBef>
                <a:spcPct val="50000"/>
              </a:spcBef>
            </a:pPr>
            <a:r>
              <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Behrman </a:t>
            </a:r>
            <a:r>
              <a:rPr lang="en-US" altLang="ja-JP" sz="1200" b="1" dirty="0" err="1">
                <a:solidFill>
                  <a:schemeClr val="tx1">
                    <a:lumMod val="50000"/>
                    <a:lumOff val="50000"/>
                  </a:schemeClr>
                </a:solidFill>
                <a:latin typeface="メイリオ" panose="020B0604030504040204" pitchFamily="50" charset="-128"/>
                <a:ea typeface="メイリオ" panose="020B0604030504040204" pitchFamily="50" charset="-128"/>
              </a:rPr>
              <a:t>RE,et</a:t>
            </a:r>
            <a:r>
              <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 </a:t>
            </a:r>
            <a:r>
              <a:rPr lang="en-US" altLang="ja-JP" sz="1200" b="1" dirty="0" err="1">
                <a:solidFill>
                  <a:schemeClr val="tx1">
                    <a:lumMod val="50000"/>
                    <a:lumOff val="50000"/>
                  </a:schemeClr>
                </a:solidFill>
                <a:latin typeface="メイリオ" panose="020B0604030504040204" pitchFamily="50" charset="-128"/>
                <a:ea typeface="メイリオ" panose="020B0604030504040204" pitchFamily="50" charset="-128"/>
              </a:rPr>
              <a:t>al:grouth,development,and</a:t>
            </a:r>
            <a:r>
              <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 </a:t>
            </a:r>
            <a:r>
              <a:rPr lang="en-US" altLang="ja-JP" sz="1200" b="1" dirty="0" err="1">
                <a:solidFill>
                  <a:schemeClr val="tx1">
                    <a:lumMod val="50000"/>
                    <a:lumOff val="50000"/>
                  </a:schemeClr>
                </a:solidFill>
                <a:latin typeface="メイリオ" panose="020B0604030504040204" pitchFamily="50" charset="-128"/>
                <a:ea typeface="メイリオ" panose="020B0604030504040204" pitchFamily="50" charset="-128"/>
              </a:rPr>
              <a:t>behavier.In:Nelson</a:t>
            </a:r>
            <a:r>
              <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 Textbook of Pediatrics,19</a:t>
            </a:r>
            <a:r>
              <a:rPr lang="en-US" altLang="ja-JP" sz="1200" b="1" baseline="30000" dirty="0">
                <a:solidFill>
                  <a:schemeClr val="tx1">
                    <a:lumMod val="50000"/>
                    <a:lumOff val="50000"/>
                  </a:schemeClr>
                </a:solidFill>
                <a:latin typeface="メイリオ" panose="020B0604030504040204" pitchFamily="50" charset="-128"/>
                <a:ea typeface="メイリオ" panose="020B0604030504040204" pitchFamily="50" charset="-128"/>
              </a:rPr>
              <a:t>th</a:t>
            </a:r>
            <a:r>
              <a:rPr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 </a:t>
            </a:r>
            <a:r>
              <a:rPr lang="en-US" altLang="ja-JP" sz="1200" b="1" dirty="0" smtClean="0">
                <a:solidFill>
                  <a:schemeClr val="tx1">
                    <a:lumMod val="50000"/>
                    <a:lumOff val="50000"/>
                  </a:schemeClr>
                </a:solidFill>
                <a:latin typeface="メイリオ" panose="020B0604030504040204" pitchFamily="50" charset="-128"/>
                <a:ea typeface="メイリオ" panose="020B0604030504040204" pitchFamily="50" charset="-128"/>
              </a:rPr>
              <a:t>ed,Elsevier,29</a:t>
            </a:r>
            <a:r>
              <a:rPr lang="ja-JP" altLang="en-US" sz="1200" b="1" dirty="0" err="1" smtClean="0">
                <a:solidFill>
                  <a:schemeClr val="tx1">
                    <a:lumMod val="50000"/>
                    <a:lumOff val="50000"/>
                  </a:schemeClr>
                </a:solidFill>
                <a:latin typeface="メイリオ" panose="020B0604030504040204" pitchFamily="50" charset="-128"/>
                <a:ea typeface="メイリオ" panose="020B0604030504040204" pitchFamily="50" charset="-128"/>
              </a:rPr>
              <a:t>．</a:t>
            </a:r>
            <a:r>
              <a:rPr lang="en-US" altLang="ja-JP" sz="1200" b="1" dirty="0" smtClean="0">
                <a:solidFill>
                  <a:schemeClr val="tx1">
                    <a:lumMod val="50000"/>
                    <a:lumOff val="50000"/>
                  </a:schemeClr>
                </a:solidFill>
                <a:latin typeface="メイリオ" panose="020B0604030504040204" pitchFamily="50" charset="-128"/>
                <a:ea typeface="メイリオ" panose="020B0604030504040204" pitchFamily="50" charset="-128"/>
              </a:rPr>
              <a:t>2011</a:t>
            </a:r>
            <a:endParaRPr lang="ja-JP" altLang="en-US" sz="1200" b="1" dirty="0">
              <a:solidFill>
                <a:schemeClr val="tx1">
                  <a:lumMod val="50000"/>
                  <a:lumOff val="50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620667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288230" y="2132856"/>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smtClean="0">
                <a:solidFill>
                  <a:srgbClr val="FF3399"/>
                </a:solidFill>
                <a:latin typeface="メイリオ" panose="020B0604030504040204" pitchFamily="50" charset="-128"/>
                <a:ea typeface="メイリオ" panose="020B0604030504040204" pitchFamily="50" charset="-128"/>
              </a:rPr>
              <a:t>睡眠と</a:t>
            </a:r>
            <a:endParaRPr lang="en-US" altLang="ja-JP" sz="4000" b="1" dirty="0" smtClean="0">
              <a:solidFill>
                <a:srgbClr val="FF3399"/>
              </a:solidFill>
              <a:latin typeface="メイリオ" panose="020B0604030504040204" pitchFamily="50" charset="-128"/>
              <a:ea typeface="メイリオ" panose="020B0604030504040204" pitchFamily="50" charset="-128"/>
            </a:endParaRPr>
          </a:p>
          <a:p>
            <a:pPr algn="ctr">
              <a:lnSpc>
                <a:spcPct val="150000"/>
              </a:lnSpc>
              <a:spcBef>
                <a:spcPct val="0"/>
              </a:spcBef>
            </a:pPr>
            <a:r>
              <a:rPr lang="ja-JP" altLang="en-US" sz="4000" b="1" dirty="0">
                <a:solidFill>
                  <a:srgbClr val="FF3399"/>
                </a:solidFill>
                <a:latin typeface="メイリオ" panose="020B0604030504040204" pitchFamily="50" charset="-128"/>
                <a:ea typeface="メイリオ" panose="020B0604030504040204" pitchFamily="50" charset="-128"/>
              </a:rPr>
              <a:t>日中</a:t>
            </a:r>
            <a:r>
              <a:rPr lang="ja-JP" altLang="en-US" sz="4000" b="1" dirty="0" smtClean="0">
                <a:solidFill>
                  <a:srgbClr val="FF3399"/>
                </a:solidFill>
                <a:latin typeface="メイリオ" panose="020B0604030504040204" pitchFamily="50" charset="-128"/>
                <a:ea typeface="メイリオ" panose="020B0604030504040204" pitchFamily="50" charset="-128"/>
              </a:rPr>
              <a:t>のパフォーマンス・健康の関係</a:t>
            </a:r>
            <a:endParaRPr lang="en-US" altLang="ja-JP" sz="4000" b="1" dirty="0" smtClean="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0115578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46109E2A-81FC-8F42-90D3-CC013F52A166}"/>
              </a:ext>
            </a:extLst>
          </p:cNvPr>
          <p:cNvSpPr/>
          <p:nvPr/>
        </p:nvSpPr>
        <p:spPr>
          <a:xfrm>
            <a:off x="684244" y="1125339"/>
            <a:ext cx="3887788" cy="5327997"/>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0" name="角丸四角形 9">
            <a:extLst>
              <a:ext uri="{FF2B5EF4-FFF2-40B4-BE49-F238E27FC236}">
                <a16:creationId xmlns:a16="http://schemas.microsoft.com/office/drawing/2014/main" id="{36DA0801-2C38-EB4F-831D-3FB5AD29E9AF}"/>
              </a:ext>
            </a:extLst>
          </p:cNvPr>
          <p:cNvSpPr/>
          <p:nvPr/>
        </p:nvSpPr>
        <p:spPr>
          <a:xfrm>
            <a:off x="4760913" y="1124744"/>
            <a:ext cx="3889375" cy="5327997"/>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993476" y="5445224"/>
            <a:ext cx="3190839" cy="1008112"/>
          </a:xfrm>
        </p:spPr>
        <p:txBody>
          <a:bodyPr>
            <a:normAutofit fontScale="92500" lnSpcReduction="10000"/>
          </a:bodyPr>
          <a:lstStyle/>
          <a:p>
            <a:pPr marL="0" indent="0" algn="ctr">
              <a:buNone/>
            </a:pPr>
            <a:r>
              <a:rPr lang="ja-JP" altLang="en-US" b="1" dirty="0" smtClean="0">
                <a:latin typeface="Meiryo" panose="020B0604030504040204" pitchFamily="34" charset="-128"/>
                <a:ea typeface="Meiryo" panose="020B0604030504040204" pitchFamily="34" charset="-128"/>
              </a:rPr>
              <a:t>朝起きるのが</a:t>
            </a:r>
            <a:endParaRPr lang="en-US" altLang="ja-JP" b="1" dirty="0" smtClean="0">
              <a:latin typeface="Meiryo" panose="020B0604030504040204" pitchFamily="34" charset="-128"/>
              <a:ea typeface="Meiryo" panose="020B0604030504040204" pitchFamily="34" charset="-128"/>
            </a:endParaRPr>
          </a:p>
          <a:p>
            <a:pPr marL="0" indent="0" algn="ctr">
              <a:buNone/>
            </a:pPr>
            <a:r>
              <a:rPr lang="ja-JP" altLang="en-US" b="1" dirty="0" smtClean="0">
                <a:latin typeface="Meiryo" panose="020B0604030504040204" pitchFamily="34" charset="-128"/>
                <a:ea typeface="Meiryo" panose="020B0604030504040204" pitchFamily="34" charset="-128"/>
              </a:rPr>
              <a:t>つらい</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4"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292080" y="5373216"/>
            <a:ext cx="2952328"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朝すっきり</a:t>
            </a:r>
            <a:endParaRPr lang="en-US" altLang="ja-JP"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a:latin typeface="Meiryo" panose="020B0604030504040204" pitchFamily="34" charset="-128"/>
                <a:ea typeface="Meiryo" panose="020B0604030504040204" pitchFamily="34" charset="-128"/>
              </a:rPr>
              <a:t>目覚められる</a:t>
            </a:r>
          </a:p>
        </p:txBody>
      </p:sp>
      <p:pic>
        <p:nvPicPr>
          <p:cNvPr id="16" name="図 15"/>
          <p:cNvPicPr>
            <a:picLocks noChangeAspect="1"/>
          </p:cNvPicPr>
          <p:nvPr/>
        </p:nvPicPr>
        <p:blipFill>
          <a:blip r:embed="rId3"/>
          <a:stretch>
            <a:fillRect/>
          </a:stretch>
        </p:blipFill>
        <p:spPr>
          <a:xfrm>
            <a:off x="4788024" y="2564904"/>
            <a:ext cx="3758838" cy="2664296"/>
          </a:xfrm>
          <a:prstGeom prst="rect">
            <a:avLst/>
          </a:prstGeom>
        </p:spPr>
      </p:pic>
      <p:pic>
        <p:nvPicPr>
          <p:cNvPr id="17" name="図 16"/>
          <p:cNvPicPr>
            <a:picLocks noChangeAspect="1"/>
          </p:cNvPicPr>
          <p:nvPr/>
        </p:nvPicPr>
        <p:blipFill rotWithShape="1">
          <a:blip r:embed="rId4"/>
          <a:srcRect l="33621" t="22805" r="29432" b="26312"/>
          <a:stretch/>
        </p:blipFill>
        <p:spPr>
          <a:xfrm>
            <a:off x="829561" y="2419111"/>
            <a:ext cx="3670431" cy="2738081"/>
          </a:xfrm>
          <a:prstGeom prst="rect">
            <a:avLst/>
          </a:prstGeom>
        </p:spPr>
      </p:pic>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93475" y="1268169"/>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72824" y="1268169"/>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20" name="正方形/長方形 19"/>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96099"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睡眠と目覚めの良さ </a:t>
            </a:r>
            <a:endParaRPr lang="ja-JP" altLang="en-US" sz="4000" b="1"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8632963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p:cNvSpPr/>
          <p:nvPr/>
        </p:nvSpPr>
        <p:spPr>
          <a:xfrm>
            <a:off x="3275856" y="1191430"/>
            <a:ext cx="2726576" cy="4628779"/>
          </a:xfrm>
          <a:prstGeom prst="rect">
            <a:avLst/>
          </a:prstGeom>
          <a:solidFill>
            <a:srgbClr val="FBD1F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6444208" y="1149226"/>
            <a:ext cx="2544294" cy="4670983"/>
          </a:xfrm>
          <a:prstGeom prst="rect">
            <a:avLst/>
          </a:prstGeom>
          <a:solidFill>
            <a:srgbClr val="F8B6F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100038" y="1022932"/>
            <a:ext cx="2875027" cy="4797277"/>
          </a:xfrm>
          <a:prstGeom prst="rect">
            <a:avLst/>
          </a:prstGeom>
          <a:solidFill>
            <a:srgbClr val="FEF4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0" y="0"/>
            <a:ext cx="9144000" cy="114922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36512" y="256490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dirty="0" smtClean="0">
                <a:latin typeface="Meiryo" panose="020B0604030504040204" pitchFamily="34" charset="-128"/>
                <a:ea typeface="Meiryo" panose="020B0604030504040204" pitchFamily="34" charset="-128"/>
              </a:rPr>
              <a:t>すっきり目覚めた</a:t>
            </a:r>
            <a:endParaRPr lang="en-US" altLang="ja-JP" sz="2000" b="1" dirty="0" smtClean="0">
              <a:latin typeface="Meiryo" panose="020B0604030504040204" pitchFamily="34" charset="-128"/>
              <a:ea typeface="Meiryo" panose="020B0604030504040204" pitchFamily="34" charset="-128"/>
            </a:endParaRPr>
          </a:p>
          <a:p>
            <a:pPr marL="0" indent="0" algn="ctr">
              <a:buNone/>
            </a:pPr>
            <a:r>
              <a:rPr lang="ja-JP" altLang="en-US" sz="1600" b="1" dirty="0">
                <a:latin typeface="Meiryo" panose="020B0604030504040204" pitchFamily="34" charset="-128"/>
                <a:ea typeface="Meiryo" panose="020B0604030504040204" pitchFamily="34" charset="-128"/>
              </a:rPr>
              <a:t>（</a:t>
            </a:r>
            <a:r>
              <a:rPr lang="en-US" altLang="ja-JP" sz="1600" b="1" dirty="0" smtClean="0">
                <a:latin typeface="Meiryo" panose="020B0604030504040204" pitchFamily="34" charset="-128"/>
                <a:ea typeface="Meiryo" panose="020B0604030504040204" pitchFamily="34" charset="-128"/>
              </a:rPr>
              <a:t>n=63</a:t>
            </a:r>
            <a:r>
              <a:rPr lang="ja-JP" altLang="en-US" sz="1600" b="1" dirty="0" smtClean="0">
                <a:latin typeface="Meiryo" panose="020B0604030504040204" pitchFamily="34" charset="-128"/>
                <a:ea typeface="Meiryo" panose="020B0604030504040204" pitchFamily="34" charset="-128"/>
              </a:rPr>
              <a:t>）</a:t>
            </a:r>
            <a:endParaRPr lang="en-US" altLang="ja-JP" sz="1600" b="1" dirty="0">
              <a:latin typeface="Meiryo" panose="020B0604030504040204" pitchFamily="34" charset="-128"/>
              <a:ea typeface="Meiryo" panose="020B0604030504040204" pitchFamily="34" charset="-128"/>
            </a:endParaRPr>
          </a:p>
          <a:p>
            <a:pPr marL="0" indent="0" algn="ctr">
              <a:buFont typeface="Arial" panose="020B0604020202020204" pitchFamily="34" charset="0"/>
              <a:buNone/>
            </a:pPr>
            <a:endParaRPr lang="en-US" altLang="ja-JP" sz="2000" b="1" dirty="0" smtClean="0">
              <a:latin typeface="Meiryo" panose="020B0604030504040204" pitchFamily="34" charset="-128"/>
              <a:ea typeface="Meiryo" panose="020B0604030504040204" pitchFamily="34" charset="-128"/>
            </a:endParaRPr>
          </a:p>
        </p:txBody>
      </p:sp>
      <p:sp>
        <p:nvSpPr>
          <p:cNvPr id="1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3131840" y="256490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dirty="0">
                <a:latin typeface="Meiryo" panose="020B0604030504040204" pitchFamily="34" charset="-128"/>
                <a:ea typeface="Meiryo" panose="020B0604030504040204" pitchFamily="34" charset="-128"/>
              </a:rPr>
              <a:t>少し</a:t>
            </a:r>
            <a:r>
              <a:rPr lang="ja-JP" altLang="en-US" sz="2000" b="1" dirty="0" smtClean="0">
                <a:latin typeface="Meiryo" panose="020B0604030504040204" pitchFamily="34" charset="-128"/>
                <a:ea typeface="Meiryo" panose="020B0604030504040204" pitchFamily="34" charset="-128"/>
              </a:rPr>
              <a:t>眠かった</a:t>
            </a:r>
            <a:endParaRPr lang="en-US" altLang="ja-JP" sz="2000" b="1" dirty="0" smtClean="0">
              <a:latin typeface="Meiryo" panose="020B0604030504040204" pitchFamily="34" charset="-128"/>
              <a:ea typeface="Meiryo" panose="020B0604030504040204" pitchFamily="34" charset="-128"/>
            </a:endParaRPr>
          </a:p>
          <a:p>
            <a:pPr marL="0" indent="0" algn="ctr">
              <a:buNone/>
            </a:pPr>
            <a:r>
              <a:rPr lang="ja-JP" altLang="en-US" sz="1600" b="1" dirty="0">
                <a:latin typeface="Meiryo" panose="020B0604030504040204" pitchFamily="34" charset="-128"/>
                <a:ea typeface="Meiryo" panose="020B0604030504040204" pitchFamily="34" charset="-128"/>
              </a:rPr>
              <a:t>（</a:t>
            </a:r>
            <a:r>
              <a:rPr lang="en-US" altLang="ja-JP" sz="1600" b="1" dirty="0" smtClean="0">
                <a:latin typeface="Meiryo" panose="020B0604030504040204" pitchFamily="34" charset="-128"/>
                <a:ea typeface="Meiryo" panose="020B0604030504040204" pitchFamily="34" charset="-128"/>
              </a:rPr>
              <a:t>n=162</a:t>
            </a:r>
            <a:r>
              <a:rPr lang="ja-JP" altLang="en-US" sz="1600" b="1" dirty="0" smtClean="0">
                <a:latin typeface="Meiryo" panose="020B0604030504040204" pitchFamily="34" charset="-128"/>
                <a:ea typeface="Meiryo" panose="020B0604030504040204" pitchFamily="34" charset="-128"/>
              </a:rPr>
              <a:t>）</a:t>
            </a:r>
            <a:endParaRPr lang="en-US" altLang="ja-JP" sz="1600" b="1" dirty="0">
              <a:latin typeface="Meiryo" panose="020B0604030504040204" pitchFamily="34" charset="-128"/>
              <a:ea typeface="Meiryo" panose="020B0604030504040204" pitchFamily="34" charset="-128"/>
            </a:endParaRPr>
          </a:p>
          <a:p>
            <a:pPr marL="0" indent="0" algn="ctr">
              <a:buFont typeface="Arial" panose="020B0604020202020204" pitchFamily="34" charset="0"/>
              <a:buNone/>
            </a:pPr>
            <a:endParaRPr lang="en-US" altLang="ja-JP" sz="2000" b="1" dirty="0" smtClean="0">
              <a:latin typeface="Meiryo" panose="020B0604030504040204" pitchFamily="34" charset="-128"/>
              <a:ea typeface="Meiryo" panose="020B0604030504040204" pitchFamily="34" charset="-128"/>
            </a:endParaRPr>
          </a:p>
        </p:txBody>
      </p:sp>
      <p:sp>
        <p:nvSpPr>
          <p:cNvPr id="1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133689" y="256490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dirty="0">
                <a:latin typeface="Meiryo" panose="020B0604030504040204" pitchFamily="34" charset="-128"/>
                <a:ea typeface="Meiryo" panose="020B0604030504040204" pitchFamily="34" charset="-128"/>
              </a:rPr>
              <a:t>眠くて</a:t>
            </a:r>
            <a:r>
              <a:rPr lang="ja-JP" altLang="en-US" sz="2000" b="1" dirty="0" smtClean="0">
                <a:latin typeface="Meiryo" panose="020B0604030504040204" pitchFamily="34" charset="-128"/>
                <a:ea typeface="Meiryo" panose="020B0604030504040204" pitchFamily="34" charset="-128"/>
              </a:rPr>
              <a:t>なかなか</a:t>
            </a:r>
            <a:endParaRPr lang="en-US" altLang="ja-JP" sz="2000"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sz="2000" b="1" dirty="0" smtClean="0">
                <a:latin typeface="Meiryo" panose="020B0604030504040204" pitchFamily="34" charset="-128"/>
                <a:ea typeface="Meiryo" panose="020B0604030504040204" pitchFamily="34" charset="-128"/>
              </a:rPr>
              <a:t>起きられなかった</a:t>
            </a:r>
            <a:endParaRPr lang="en-US" altLang="ja-JP" sz="2000"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sz="1600" b="1" dirty="0" smtClean="0">
                <a:latin typeface="Meiryo" panose="020B0604030504040204" pitchFamily="34" charset="-128"/>
                <a:ea typeface="Meiryo" panose="020B0604030504040204" pitchFamily="34" charset="-128"/>
              </a:rPr>
              <a:t>（</a:t>
            </a:r>
            <a:r>
              <a:rPr lang="en-US" altLang="ja-JP" sz="1600" b="1" dirty="0" smtClean="0">
                <a:latin typeface="Meiryo" panose="020B0604030504040204" pitchFamily="34" charset="-128"/>
                <a:ea typeface="Meiryo" panose="020B0604030504040204" pitchFamily="34" charset="-128"/>
              </a:rPr>
              <a:t>n=64</a:t>
            </a:r>
            <a:r>
              <a:rPr lang="ja-JP" altLang="en-US" sz="1600" b="1" dirty="0" smtClean="0">
                <a:latin typeface="Meiryo" panose="020B0604030504040204" pitchFamily="34" charset="-128"/>
                <a:ea typeface="Meiryo" panose="020B0604030504040204" pitchFamily="34" charset="-128"/>
              </a:rPr>
              <a:t>）</a:t>
            </a:r>
            <a:endParaRPr lang="en-US" altLang="ja-JP" sz="1600" b="1" dirty="0" smtClean="0">
              <a:latin typeface="Meiryo" panose="020B0604030504040204" pitchFamily="34" charset="-128"/>
              <a:ea typeface="Meiryo" panose="020B0604030504040204" pitchFamily="34" charset="-128"/>
            </a:endParaRPr>
          </a:p>
        </p:txBody>
      </p:sp>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5409" y="1559299"/>
            <a:ext cx="588279" cy="1005605"/>
          </a:xfrm>
          <a:prstGeom prst="rect">
            <a:avLst/>
          </a:prstGeom>
        </p:spPr>
      </p:pic>
      <p:pic>
        <p:nvPicPr>
          <p:cNvPr id="15" name="図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7096" y="1476097"/>
            <a:ext cx="636952" cy="1088807"/>
          </a:xfrm>
          <a:prstGeom prst="rect">
            <a:avLst/>
          </a:prstGeom>
        </p:spPr>
      </p:pic>
      <p:pic>
        <p:nvPicPr>
          <p:cNvPr id="16" name="図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2320" y="1451201"/>
            <a:ext cx="651516" cy="1113703"/>
          </a:xfrm>
          <a:prstGeom prst="rect">
            <a:avLst/>
          </a:prstGeom>
        </p:spPr>
      </p:pic>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8520" y="4397685"/>
            <a:ext cx="3190839" cy="51566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b="1" dirty="0">
                <a:solidFill>
                  <a:srgbClr val="FF3399"/>
                </a:solidFill>
                <a:latin typeface="Meiryo" panose="020B0604030504040204" pitchFamily="34" charset="-128"/>
                <a:ea typeface="Meiryo" panose="020B0604030504040204" pitchFamily="34" charset="-128"/>
              </a:rPr>
              <a:t>22</a:t>
            </a:r>
            <a:r>
              <a:rPr lang="ja-JP" altLang="en-US" b="1" dirty="0" smtClean="0">
                <a:solidFill>
                  <a:srgbClr val="FF3399"/>
                </a:solidFill>
                <a:latin typeface="Meiryo" panose="020B0604030504040204" pitchFamily="34" charset="-128"/>
                <a:ea typeface="Meiryo" panose="020B0604030504040204" pitchFamily="34" charset="-128"/>
              </a:rPr>
              <a:t>時</a:t>
            </a:r>
            <a:r>
              <a:rPr lang="en-US" altLang="ja-JP" b="1" dirty="0" smtClean="0">
                <a:solidFill>
                  <a:srgbClr val="FF3399"/>
                </a:solidFill>
                <a:latin typeface="Meiryo" panose="020B0604030504040204" pitchFamily="34" charset="-128"/>
                <a:ea typeface="Meiryo" panose="020B0604030504040204" pitchFamily="34" charset="-128"/>
              </a:rPr>
              <a:t>08</a:t>
            </a:r>
            <a:r>
              <a:rPr lang="ja-JP" altLang="en-US" b="1" dirty="0" smtClean="0">
                <a:solidFill>
                  <a:srgbClr val="FF3399"/>
                </a:solidFill>
                <a:latin typeface="Meiryo" panose="020B0604030504040204" pitchFamily="34" charset="-128"/>
                <a:ea typeface="Meiryo" panose="020B0604030504040204" pitchFamily="34" charset="-128"/>
              </a:rPr>
              <a:t>分</a:t>
            </a:r>
            <a:endParaRPr lang="en-US" altLang="ja-JP" sz="2400" b="1" dirty="0" smtClean="0">
              <a:solidFill>
                <a:srgbClr val="FF3399"/>
              </a:solidFill>
              <a:latin typeface="Meiryo" panose="020B0604030504040204" pitchFamily="34" charset="-128"/>
              <a:ea typeface="Meiryo" panose="020B0604030504040204" pitchFamily="34" charset="-128"/>
            </a:endParaRPr>
          </a:p>
        </p:txBody>
      </p:sp>
      <p:sp>
        <p:nvSpPr>
          <p:cNvPr id="22" name="下矢印 21"/>
          <p:cNvSpPr/>
          <p:nvPr/>
        </p:nvSpPr>
        <p:spPr>
          <a:xfrm>
            <a:off x="1243178" y="3573016"/>
            <a:ext cx="438090" cy="417980"/>
          </a:xfrm>
          <a:prstGeom prst="downArrow">
            <a:avLst/>
          </a:prstGeom>
          <a:solidFill>
            <a:srgbClr val="FFFF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下矢印 23"/>
          <p:cNvSpPr/>
          <p:nvPr/>
        </p:nvSpPr>
        <p:spPr>
          <a:xfrm>
            <a:off x="4466527" y="3586785"/>
            <a:ext cx="438090" cy="417980"/>
          </a:xfrm>
          <a:prstGeom prst="downArrow">
            <a:avLst/>
          </a:prstGeom>
          <a:solidFill>
            <a:srgbClr val="FFFF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下矢印 24"/>
          <p:cNvSpPr/>
          <p:nvPr/>
        </p:nvSpPr>
        <p:spPr>
          <a:xfrm>
            <a:off x="7478566" y="3573016"/>
            <a:ext cx="438090" cy="417980"/>
          </a:xfrm>
          <a:prstGeom prst="downArrow">
            <a:avLst/>
          </a:prstGeom>
          <a:solidFill>
            <a:srgbClr val="FFFF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0674" y="4016677"/>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smtClean="0">
                <a:latin typeface="Meiryo" panose="020B0604030504040204" pitchFamily="34" charset="-128"/>
                <a:ea typeface="Meiryo" panose="020B0604030504040204" pitchFamily="34" charset="-128"/>
              </a:rPr>
              <a:t>平均就寝時刻</a:t>
            </a:r>
            <a:endParaRPr lang="en-US" altLang="ja-JP" sz="2000" b="1" u="sng" dirty="0" smtClean="0">
              <a:latin typeface="Meiryo" panose="020B0604030504040204" pitchFamily="34" charset="-128"/>
              <a:ea typeface="Meiryo" panose="020B0604030504040204" pitchFamily="34" charset="-128"/>
            </a:endParaRPr>
          </a:p>
        </p:txBody>
      </p:sp>
      <p:grpSp>
        <p:nvGrpSpPr>
          <p:cNvPr id="30" name="グループ化 29"/>
          <p:cNvGrpSpPr/>
          <p:nvPr/>
        </p:nvGrpSpPr>
        <p:grpSpPr>
          <a:xfrm>
            <a:off x="64" y="6666595"/>
            <a:ext cx="9537056" cy="230832"/>
            <a:chOff x="64" y="6666595"/>
            <a:chExt cx="9537056" cy="230832"/>
          </a:xfrm>
        </p:grpSpPr>
        <p:sp>
          <p:nvSpPr>
            <p:cNvPr id="31" name="正方形/長方形 30"/>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34" name="正方形/長方形 33"/>
          <p:cNvSpPr/>
          <p:nvPr/>
        </p:nvSpPr>
        <p:spPr>
          <a:xfrm>
            <a:off x="179512" y="6003285"/>
            <a:ext cx="8743327" cy="954107"/>
          </a:xfrm>
          <a:prstGeom prst="rect">
            <a:avLst/>
          </a:prstGeom>
        </p:spPr>
        <p:txBody>
          <a:bodyPr wrap="square">
            <a:spAutoFit/>
          </a:bodyPr>
          <a:lstStyle/>
          <a:p>
            <a:r>
              <a:rPr lang="ja-JP" altLang="en-US" sz="1400" b="1" dirty="0">
                <a:solidFill>
                  <a:schemeClr val="tx1">
                    <a:lumMod val="65000"/>
                    <a:lumOff val="35000"/>
                  </a:schemeClr>
                </a:solidFill>
                <a:latin typeface="メイリオ" panose="020B0604030504040204" pitchFamily="50" charset="-128"/>
                <a:ea typeface="メイリオ" panose="020B0604030504040204" pitchFamily="50" charset="-128"/>
              </a:rPr>
              <a:t>大曽基宣．行動科学に基づいた学齢期の睡眠教育に関する</a:t>
            </a:r>
            <a:r>
              <a:rPr lang="ja-JP" altLang="en-US" sz="1400" b="1" dirty="0" smtClean="0">
                <a:solidFill>
                  <a:schemeClr val="tx1">
                    <a:lumMod val="65000"/>
                    <a:lumOff val="35000"/>
                  </a:schemeClr>
                </a:solidFill>
                <a:latin typeface="メイリオ" panose="020B0604030504040204" pitchFamily="50" charset="-128"/>
                <a:ea typeface="メイリオ" panose="020B0604030504040204" pitchFamily="50" charset="-128"/>
              </a:rPr>
              <a:t>研究－</a:t>
            </a:r>
            <a:r>
              <a:rPr lang="ja-JP" altLang="en-US" sz="1400" b="1" dirty="0">
                <a:solidFill>
                  <a:schemeClr val="tx1">
                    <a:lumMod val="65000"/>
                    <a:lumOff val="35000"/>
                  </a:schemeClr>
                </a:solidFill>
                <a:latin typeface="メイリオ" panose="020B0604030504040204" pitchFamily="50" charset="-128"/>
                <a:ea typeface="メイリオ" panose="020B0604030504040204" pitchFamily="50" charset="-128"/>
              </a:rPr>
              <a:t>変容ステージ，自己効力感，意思決定バランスの尺度開発</a:t>
            </a:r>
            <a:r>
              <a:rPr lang="ja-JP" altLang="en-US" sz="1400" b="1" dirty="0" smtClean="0">
                <a:solidFill>
                  <a:schemeClr val="tx1">
                    <a:lumMod val="65000"/>
                    <a:lumOff val="35000"/>
                  </a:schemeClr>
                </a:solidFill>
                <a:latin typeface="メイリオ" panose="020B0604030504040204" pitchFamily="50" charset="-128"/>
                <a:ea typeface="メイリオ" panose="020B0604030504040204" pitchFamily="50" charset="-128"/>
              </a:rPr>
              <a:t>－．愛知県立大学大学院人間発達学研究科修士論文．</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2017</a:t>
            </a:r>
            <a:r>
              <a:rPr lang="ja-JP" altLang="en-US" sz="1400" b="1" dirty="0" smtClean="0">
                <a:solidFill>
                  <a:schemeClr val="tx1">
                    <a:lumMod val="65000"/>
                    <a:lumOff val="35000"/>
                  </a:schemeClr>
                </a:solidFill>
                <a:latin typeface="メイリオ" panose="020B0604030504040204" pitchFamily="50" charset="-128"/>
                <a:ea typeface="メイリオ" panose="020B0604030504040204" pitchFamily="50" charset="-128"/>
              </a:rPr>
              <a:t>におけるデータを再解析した結果</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1400" b="1" dirty="0" smtClean="0">
                <a:solidFill>
                  <a:schemeClr val="tx1">
                    <a:lumMod val="65000"/>
                    <a:lumOff val="35000"/>
                  </a:schemeClr>
                </a:solidFill>
                <a:latin typeface="メイリオ" panose="020B0604030504040204" pitchFamily="50" charset="-128"/>
                <a:ea typeface="メイリオ" panose="020B0604030504040204" pitchFamily="50" charset="-128"/>
              </a:rPr>
              <a:t>中学校</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2</a:t>
            </a:r>
            <a:r>
              <a:rPr lang="ja-JP" altLang="en-US" sz="1400" b="1" dirty="0" smtClean="0">
                <a:solidFill>
                  <a:schemeClr val="tx1">
                    <a:lumMod val="65000"/>
                    <a:lumOff val="35000"/>
                  </a:schemeClr>
                </a:solidFill>
                <a:latin typeface="メイリオ" panose="020B0604030504040204" pitchFamily="50" charset="-128"/>
                <a:ea typeface="メイリオ" panose="020B0604030504040204" pitchFamily="50" charset="-128"/>
              </a:rPr>
              <a:t>校</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289</a:t>
            </a:r>
            <a:r>
              <a:rPr lang="ja-JP" altLang="en-US" sz="1400" b="1" dirty="0" smtClean="0">
                <a:solidFill>
                  <a:schemeClr val="tx1">
                    <a:lumMod val="65000"/>
                    <a:lumOff val="35000"/>
                  </a:schemeClr>
                </a:solidFill>
                <a:latin typeface="メイリオ" panose="020B0604030504040204" pitchFamily="50" charset="-128"/>
                <a:ea typeface="メイリオ" panose="020B0604030504040204" pitchFamily="50" charset="-128"/>
              </a:rPr>
              <a:t>名</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lang="ja-JP" altLang="en-US" sz="1400" b="1" dirty="0">
              <a:solidFill>
                <a:schemeClr val="tx1">
                  <a:lumMod val="65000"/>
                  <a:lumOff val="35000"/>
                </a:schemeClr>
              </a:solidFill>
              <a:latin typeface="メイリオ" panose="020B0604030504040204" pitchFamily="50" charset="-128"/>
              <a:ea typeface="メイリオ" panose="020B0604030504040204" pitchFamily="50" charset="-128"/>
            </a:endParaRPr>
          </a:p>
          <a:p>
            <a:endParaRPr lang="ja-JP" altLang="en-US" sz="1400" b="1" dirty="0">
              <a:solidFill>
                <a:schemeClr val="tx1">
                  <a:lumMod val="65000"/>
                  <a:lumOff val="35000"/>
                </a:schemeClr>
              </a:solidFill>
            </a:endParaRPr>
          </a:p>
        </p:txBody>
      </p:sp>
      <p:sp>
        <p:nvSpPr>
          <p:cNvPr id="3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49339" y="332656"/>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睡眠時間と目覚めの良さ </a:t>
            </a:r>
            <a:endParaRPr lang="ja-JP" altLang="en-US" sz="4000" b="1" dirty="0">
              <a:latin typeface="Meiryo" panose="020B0604030504040204" pitchFamily="34" charset="-128"/>
              <a:ea typeface="Meiryo" panose="020B0604030504040204" pitchFamily="34" charset="-128"/>
            </a:endParaRPr>
          </a:p>
        </p:txBody>
      </p:sp>
      <p:grpSp>
        <p:nvGrpSpPr>
          <p:cNvPr id="4" name="グループ化 3"/>
          <p:cNvGrpSpPr/>
          <p:nvPr/>
        </p:nvGrpSpPr>
        <p:grpSpPr>
          <a:xfrm>
            <a:off x="929156" y="1008864"/>
            <a:ext cx="7171236" cy="497923"/>
            <a:chOff x="625628" y="1484784"/>
            <a:chExt cx="7171236" cy="497923"/>
          </a:xfrm>
        </p:grpSpPr>
        <p:sp>
          <p:nvSpPr>
            <p:cNvPr id="3" name="正方形/長方形 2"/>
            <p:cNvSpPr/>
            <p:nvPr/>
          </p:nvSpPr>
          <p:spPr>
            <a:xfrm>
              <a:off x="641124" y="1484784"/>
              <a:ext cx="7067971" cy="428422"/>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25628" y="1526988"/>
              <a:ext cx="7171236" cy="455719"/>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800" b="1" dirty="0">
                  <a:latin typeface="Meiryo" panose="020B0604030504040204" pitchFamily="34" charset="-128"/>
                  <a:ea typeface="Meiryo" panose="020B0604030504040204" pitchFamily="34" charset="-128"/>
                </a:rPr>
                <a:t>今朝起きた時</a:t>
              </a:r>
              <a:r>
                <a:rPr lang="ja-JP" altLang="en-US" sz="2800" b="1" dirty="0" smtClean="0">
                  <a:latin typeface="Meiryo" panose="020B0604030504040204" pitchFamily="34" charset="-128"/>
                  <a:ea typeface="Meiryo" panose="020B0604030504040204" pitchFamily="34" charset="-128"/>
                </a:rPr>
                <a:t>は、すっきり目が覚めましたか？ </a:t>
              </a:r>
              <a:endParaRPr lang="ja-JP" altLang="en-US" sz="2800" b="1" dirty="0">
                <a:latin typeface="Meiryo" panose="020B0604030504040204" pitchFamily="34" charset="-128"/>
                <a:ea typeface="Meiryo" panose="020B0604030504040204" pitchFamily="34" charset="-128"/>
              </a:endParaRPr>
            </a:p>
          </p:txBody>
        </p:sp>
      </p:grpSp>
      <p:sp>
        <p:nvSpPr>
          <p:cNvPr id="40"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39552" y="4952781"/>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smtClean="0">
                <a:latin typeface="Meiryo" panose="020B0604030504040204" pitchFamily="34" charset="-128"/>
                <a:ea typeface="Meiryo" panose="020B0604030504040204" pitchFamily="34" charset="-128"/>
              </a:rPr>
              <a:t>平均起床時刻</a:t>
            </a:r>
            <a:endParaRPr lang="en-US" altLang="ja-JP" sz="2000" b="1" u="sng" dirty="0" smtClean="0">
              <a:latin typeface="Meiryo" panose="020B0604030504040204" pitchFamily="34" charset="-128"/>
              <a:ea typeface="Meiryo" panose="020B0604030504040204" pitchFamily="34" charset="-128"/>
            </a:endParaRPr>
          </a:p>
        </p:txBody>
      </p:sp>
      <p:sp>
        <p:nvSpPr>
          <p:cNvPr id="4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8520" y="5333789"/>
            <a:ext cx="3190839" cy="4658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b="1" dirty="0" smtClean="0">
                <a:solidFill>
                  <a:srgbClr val="FF3399"/>
                </a:solidFill>
                <a:latin typeface="Meiryo" panose="020B0604030504040204" pitchFamily="34" charset="-128"/>
                <a:ea typeface="Meiryo" panose="020B0604030504040204" pitchFamily="34" charset="-128"/>
              </a:rPr>
              <a:t>6</a:t>
            </a:r>
            <a:r>
              <a:rPr lang="ja-JP" altLang="en-US" b="1" dirty="0" smtClean="0">
                <a:solidFill>
                  <a:srgbClr val="FF3399"/>
                </a:solidFill>
                <a:latin typeface="Meiryo" panose="020B0604030504040204" pitchFamily="34" charset="-128"/>
                <a:ea typeface="Meiryo" panose="020B0604030504040204" pitchFamily="34" charset="-128"/>
              </a:rPr>
              <a:t>時</a:t>
            </a:r>
            <a:r>
              <a:rPr lang="en-US" altLang="ja-JP" b="1" dirty="0">
                <a:solidFill>
                  <a:srgbClr val="FF3399"/>
                </a:solidFill>
                <a:latin typeface="Meiryo" panose="020B0604030504040204" pitchFamily="34" charset="-128"/>
                <a:ea typeface="Meiryo" panose="020B0604030504040204" pitchFamily="34" charset="-128"/>
              </a:rPr>
              <a:t>15</a:t>
            </a:r>
            <a:r>
              <a:rPr lang="ja-JP" altLang="en-US" b="1" dirty="0" smtClean="0">
                <a:solidFill>
                  <a:srgbClr val="FF3399"/>
                </a:solidFill>
                <a:latin typeface="Meiryo" panose="020B0604030504040204" pitchFamily="34" charset="-128"/>
                <a:ea typeface="Meiryo" panose="020B0604030504040204" pitchFamily="34" charset="-128"/>
              </a:rPr>
              <a:t>分</a:t>
            </a:r>
            <a:endParaRPr lang="en-US" altLang="ja-JP" sz="2400" b="1" dirty="0" smtClean="0">
              <a:solidFill>
                <a:srgbClr val="FF3399"/>
              </a:solidFill>
              <a:latin typeface="Meiryo" panose="020B0604030504040204" pitchFamily="34" charset="-128"/>
              <a:ea typeface="Meiryo" panose="020B0604030504040204" pitchFamily="34" charset="-128"/>
            </a:endParaRPr>
          </a:p>
        </p:txBody>
      </p:sp>
      <p:sp>
        <p:nvSpPr>
          <p:cNvPr id="4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2969035" y="4386072"/>
            <a:ext cx="3457294" cy="51566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b="1" dirty="0" smtClean="0">
                <a:solidFill>
                  <a:srgbClr val="FF3399"/>
                </a:solidFill>
                <a:latin typeface="Meiryo" panose="020B0604030504040204" pitchFamily="34" charset="-128"/>
                <a:ea typeface="Meiryo" panose="020B0604030504040204" pitchFamily="34" charset="-128"/>
              </a:rPr>
              <a:t>22</a:t>
            </a:r>
            <a:r>
              <a:rPr lang="ja-JP" altLang="en-US" b="1" dirty="0" smtClean="0">
                <a:solidFill>
                  <a:srgbClr val="FF3399"/>
                </a:solidFill>
                <a:latin typeface="Meiryo" panose="020B0604030504040204" pitchFamily="34" charset="-128"/>
                <a:ea typeface="Meiryo" panose="020B0604030504040204" pitchFamily="34" charset="-128"/>
              </a:rPr>
              <a:t>時</a:t>
            </a:r>
            <a:r>
              <a:rPr lang="en-US" altLang="ja-JP" b="1" dirty="0" smtClean="0">
                <a:solidFill>
                  <a:srgbClr val="FF3399"/>
                </a:solidFill>
                <a:latin typeface="Meiryo" panose="020B0604030504040204" pitchFamily="34" charset="-128"/>
                <a:ea typeface="Meiryo" panose="020B0604030504040204" pitchFamily="34" charset="-128"/>
              </a:rPr>
              <a:t>42</a:t>
            </a:r>
            <a:r>
              <a:rPr lang="ja-JP" altLang="en-US" b="1" dirty="0" smtClean="0">
                <a:solidFill>
                  <a:srgbClr val="FF3399"/>
                </a:solidFill>
                <a:latin typeface="Meiryo" panose="020B0604030504040204" pitchFamily="34" charset="-128"/>
                <a:ea typeface="Meiryo" panose="020B0604030504040204" pitchFamily="34" charset="-128"/>
              </a:rPr>
              <a:t>分</a:t>
            </a:r>
            <a:endParaRPr lang="en-US" altLang="ja-JP" sz="2400" b="1" dirty="0" smtClean="0">
              <a:solidFill>
                <a:srgbClr val="FF3399"/>
              </a:solidFill>
              <a:latin typeface="Meiryo" panose="020B0604030504040204" pitchFamily="34" charset="-128"/>
              <a:ea typeface="Meiryo" panose="020B0604030504040204" pitchFamily="34" charset="-128"/>
            </a:endParaRPr>
          </a:p>
        </p:txBody>
      </p:sp>
      <p:sp>
        <p:nvSpPr>
          <p:cNvPr id="4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3713362" y="4005064"/>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smtClean="0">
                <a:latin typeface="Meiryo" panose="020B0604030504040204" pitchFamily="34" charset="-128"/>
                <a:ea typeface="Meiryo" panose="020B0604030504040204" pitchFamily="34" charset="-128"/>
              </a:rPr>
              <a:t>平均就寝時刻</a:t>
            </a:r>
            <a:endParaRPr lang="en-US" altLang="ja-JP" sz="2000" b="1" u="sng" dirty="0" smtClean="0">
              <a:latin typeface="Meiryo" panose="020B0604030504040204" pitchFamily="34" charset="-128"/>
              <a:ea typeface="Meiryo" panose="020B0604030504040204" pitchFamily="34" charset="-128"/>
            </a:endParaRPr>
          </a:p>
        </p:txBody>
      </p:sp>
      <p:sp>
        <p:nvSpPr>
          <p:cNvPr id="44"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3742240" y="4941168"/>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smtClean="0">
                <a:latin typeface="Meiryo" panose="020B0604030504040204" pitchFamily="34" charset="-128"/>
                <a:ea typeface="Meiryo" panose="020B0604030504040204" pitchFamily="34" charset="-128"/>
              </a:rPr>
              <a:t>平均起床時刻</a:t>
            </a:r>
            <a:endParaRPr lang="en-US" altLang="ja-JP" sz="2000" b="1" u="sng" dirty="0" smtClean="0">
              <a:latin typeface="Meiryo" panose="020B0604030504040204" pitchFamily="34" charset="-128"/>
              <a:ea typeface="Meiryo" panose="020B0604030504040204" pitchFamily="34" charset="-128"/>
            </a:endParaRPr>
          </a:p>
        </p:txBody>
      </p:sp>
      <p:sp>
        <p:nvSpPr>
          <p:cNvPr id="45"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3094168" y="5322176"/>
            <a:ext cx="3190839" cy="4658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b="1" dirty="0" smtClean="0">
                <a:solidFill>
                  <a:srgbClr val="FF3399"/>
                </a:solidFill>
                <a:latin typeface="Meiryo" panose="020B0604030504040204" pitchFamily="34" charset="-128"/>
                <a:ea typeface="Meiryo" panose="020B0604030504040204" pitchFamily="34" charset="-128"/>
              </a:rPr>
              <a:t>6</a:t>
            </a:r>
            <a:r>
              <a:rPr lang="ja-JP" altLang="en-US" b="1" dirty="0" smtClean="0">
                <a:solidFill>
                  <a:srgbClr val="FF3399"/>
                </a:solidFill>
                <a:latin typeface="Meiryo" panose="020B0604030504040204" pitchFamily="34" charset="-128"/>
                <a:ea typeface="Meiryo" panose="020B0604030504040204" pitchFamily="34" charset="-128"/>
              </a:rPr>
              <a:t>時</a:t>
            </a:r>
            <a:r>
              <a:rPr lang="en-US" altLang="ja-JP" b="1" dirty="0" smtClean="0">
                <a:solidFill>
                  <a:srgbClr val="FF3399"/>
                </a:solidFill>
                <a:latin typeface="Meiryo" panose="020B0604030504040204" pitchFamily="34" charset="-128"/>
                <a:ea typeface="Meiryo" panose="020B0604030504040204" pitchFamily="34" charset="-128"/>
              </a:rPr>
              <a:t>27</a:t>
            </a:r>
            <a:r>
              <a:rPr lang="ja-JP" altLang="en-US" b="1" dirty="0" smtClean="0">
                <a:solidFill>
                  <a:srgbClr val="FF3399"/>
                </a:solidFill>
                <a:latin typeface="Meiryo" panose="020B0604030504040204" pitchFamily="34" charset="-128"/>
                <a:ea typeface="Meiryo" panose="020B0604030504040204" pitchFamily="34" charset="-128"/>
              </a:rPr>
              <a:t>分</a:t>
            </a:r>
            <a:endParaRPr lang="en-US" altLang="ja-JP" sz="2400" b="1" dirty="0" smtClean="0">
              <a:solidFill>
                <a:srgbClr val="FF3399"/>
              </a:solidFill>
              <a:latin typeface="Meiryo" panose="020B0604030504040204" pitchFamily="34" charset="-128"/>
              <a:ea typeface="Meiryo" panose="020B0604030504040204" pitchFamily="34" charset="-128"/>
            </a:endParaRPr>
          </a:p>
        </p:txBody>
      </p:sp>
      <p:sp>
        <p:nvSpPr>
          <p:cNvPr id="4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210618" y="4386072"/>
            <a:ext cx="3190839" cy="51566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b="1" dirty="0" smtClean="0">
                <a:solidFill>
                  <a:srgbClr val="FF3399"/>
                </a:solidFill>
                <a:latin typeface="Meiryo" panose="020B0604030504040204" pitchFamily="34" charset="-128"/>
                <a:ea typeface="Meiryo" panose="020B0604030504040204" pitchFamily="34" charset="-128"/>
              </a:rPr>
              <a:t>22</a:t>
            </a:r>
            <a:r>
              <a:rPr lang="ja-JP" altLang="en-US" b="1" dirty="0" smtClean="0">
                <a:solidFill>
                  <a:srgbClr val="FF3399"/>
                </a:solidFill>
                <a:latin typeface="Meiryo" panose="020B0604030504040204" pitchFamily="34" charset="-128"/>
                <a:ea typeface="Meiryo" panose="020B0604030504040204" pitchFamily="34" charset="-128"/>
              </a:rPr>
              <a:t>時</a:t>
            </a:r>
            <a:r>
              <a:rPr lang="en-US" altLang="ja-JP" b="1" dirty="0" smtClean="0">
                <a:solidFill>
                  <a:srgbClr val="FF3399"/>
                </a:solidFill>
                <a:latin typeface="Meiryo" panose="020B0604030504040204" pitchFamily="34" charset="-128"/>
                <a:ea typeface="Meiryo" panose="020B0604030504040204" pitchFamily="34" charset="-128"/>
              </a:rPr>
              <a:t>55</a:t>
            </a:r>
            <a:r>
              <a:rPr lang="ja-JP" altLang="en-US" b="1" dirty="0" smtClean="0">
                <a:solidFill>
                  <a:srgbClr val="FF3399"/>
                </a:solidFill>
                <a:latin typeface="Meiryo" panose="020B0604030504040204" pitchFamily="34" charset="-128"/>
                <a:ea typeface="Meiryo" panose="020B0604030504040204" pitchFamily="34" charset="-128"/>
              </a:rPr>
              <a:t>分</a:t>
            </a:r>
            <a:endParaRPr lang="en-US" altLang="ja-JP" sz="2400" b="1" dirty="0" smtClean="0">
              <a:solidFill>
                <a:srgbClr val="FF3399"/>
              </a:solidFill>
              <a:latin typeface="Meiryo" panose="020B0604030504040204" pitchFamily="34" charset="-128"/>
              <a:ea typeface="Meiryo" panose="020B0604030504040204" pitchFamily="34" charset="-128"/>
            </a:endParaRPr>
          </a:p>
        </p:txBody>
      </p:sp>
      <p:sp>
        <p:nvSpPr>
          <p:cNvPr id="47"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829812" y="4005064"/>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smtClean="0">
                <a:latin typeface="Meiryo" panose="020B0604030504040204" pitchFamily="34" charset="-128"/>
                <a:ea typeface="Meiryo" panose="020B0604030504040204" pitchFamily="34" charset="-128"/>
              </a:rPr>
              <a:t>平均就寝時刻</a:t>
            </a:r>
            <a:endParaRPr lang="en-US" altLang="ja-JP" sz="2000" b="1" u="sng" dirty="0" smtClean="0">
              <a:latin typeface="Meiryo" panose="020B0604030504040204" pitchFamily="34" charset="-128"/>
              <a:ea typeface="Meiryo" panose="020B0604030504040204" pitchFamily="34" charset="-128"/>
            </a:endParaRPr>
          </a:p>
        </p:txBody>
      </p:sp>
      <p:sp>
        <p:nvSpPr>
          <p:cNvPr id="4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858690" y="4941168"/>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smtClean="0">
                <a:latin typeface="Meiryo" panose="020B0604030504040204" pitchFamily="34" charset="-128"/>
                <a:ea typeface="Meiryo" panose="020B0604030504040204" pitchFamily="34" charset="-128"/>
              </a:rPr>
              <a:t>平均起床時刻</a:t>
            </a:r>
            <a:endParaRPr lang="en-US" altLang="ja-JP" sz="2000" b="1" u="sng" dirty="0" smtClean="0">
              <a:latin typeface="Meiryo" panose="020B0604030504040204" pitchFamily="34" charset="-128"/>
              <a:ea typeface="Meiryo" panose="020B0604030504040204" pitchFamily="34" charset="-128"/>
            </a:endParaRPr>
          </a:p>
        </p:txBody>
      </p:sp>
      <p:sp>
        <p:nvSpPr>
          <p:cNvPr id="4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210618" y="5322176"/>
            <a:ext cx="3190839" cy="4658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b="1" dirty="0" smtClean="0">
                <a:solidFill>
                  <a:srgbClr val="FF3399"/>
                </a:solidFill>
                <a:latin typeface="Meiryo" panose="020B0604030504040204" pitchFamily="34" charset="-128"/>
                <a:ea typeface="Meiryo" panose="020B0604030504040204" pitchFamily="34" charset="-128"/>
              </a:rPr>
              <a:t>6</a:t>
            </a:r>
            <a:r>
              <a:rPr lang="ja-JP" altLang="en-US" b="1" dirty="0" smtClean="0">
                <a:solidFill>
                  <a:srgbClr val="FF3399"/>
                </a:solidFill>
                <a:latin typeface="Meiryo" panose="020B0604030504040204" pitchFamily="34" charset="-128"/>
                <a:ea typeface="Meiryo" panose="020B0604030504040204" pitchFamily="34" charset="-128"/>
              </a:rPr>
              <a:t>時</a:t>
            </a:r>
            <a:r>
              <a:rPr lang="en-US" altLang="ja-JP" b="1" dirty="0" smtClean="0">
                <a:solidFill>
                  <a:srgbClr val="FF3399"/>
                </a:solidFill>
                <a:latin typeface="Meiryo" panose="020B0604030504040204" pitchFamily="34" charset="-128"/>
                <a:ea typeface="Meiryo" panose="020B0604030504040204" pitchFamily="34" charset="-128"/>
              </a:rPr>
              <a:t>43</a:t>
            </a:r>
            <a:r>
              <a:rPr lang="ja-JP" altLang="en-US" b="1" dirty="0" smtClean="0">
                <a:solidFill>
                  <a:srgbClr val="FF3399"/>
                </a:solidFill>
                <a:latin typeface="Meiryo" panose="020B0604030504040204" pitchFamily="34" charset="-128"/>
                <a:ea typeface="Meiryo" panose="020B0604030504040204" pitchFamily="34" charset="-128"/>
              </a:rPr>
              <a:t>分</a:t>
            </a:r>
            <a:endParaRPr lang="en-US" altLang="ja-JP" sz="2400" b="1" dirty="0" smtClean="0">
              <a:solidFill>
                <a:srgbClr val="FF3399"/>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3311840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46109E2A-81FC-8F42-90D3-CC013F52A166}"/>
              </a:ext>
            </a:extLst>
          </p:cNvPr>
          <p:cNvSpPr/>
          <p:nvPr/>
        </p:nvSpPr>
        <p:spPr>
          <a:xfrm>
            <a:off x="638404" y="1255244"/>
            <a:ext cx="3887788" cy="5244054"/>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0" name="角丸四角形 9">
            <a:extLst>
              <a:ext uri="{FF2B5EF4-FFF2-40B4-BE49-F238E27FC236}">
                <a16:creationId xmlns:a16="http://schemas.microsoft.com/office/drawing/2014/main" id="{36DA0801-2C38-EB4F-831D-3FB5AD29E9AF}"/>
              </a:ext>
            </a:extLst>
          </p:cNvPr>
          <p:cNvSpPr/>
          <p:nvPr/>
        </p:nvSpPr>
        <p:spPr>
          <a:xfrm>
            <a:off x="4715073" y="1281290"/>
            <a:ext cx="3889375" cy="5244054"/>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1353772" y="5433289"/>
            <a:ext cx="2952328" cy="1008112"/>
          </a:xfrm>
        </p:spPr>
        <p:txBody>
          <a:bodyPr>
            <a:normAutofit/>
          </a:bodyPr>
          <a:lstStyle/>
          <a:p>
            <a:pPr marL="0" indent="0">
              <a:buNone/>
            </a:pPr>
            <a:r>
              <a:rPr lang="ja-JP" altLang="en-US" b="1" dirty="0" smtClean="0">
                <a:latin typeface="Meiryo" panose="020B0604030504040204" pitchFamily="34" charset="-128"/>
                <a:ea typeface="Meiryo" panose="020B0604030504040204" pitchFamily="34" charset="-128"/>
              </a:rPr>
              <a:t>イライラする</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grpSp>
        <p:nvGrpSpPr>
          <p:cNvPr id="12" name="グループ化 11"/>
          <p:cNvGrpSpPr/>
          <p:nvPr/>
        </p:nvGrpSpPr>
        <p:grpSpPr>
          <a:xfrm>
            <a:off x="800944" y="2356018"/>
            <a:ext cx="3699048" cy="2585150"/>
            <a:chOff x="778614" y="2132856"/>
            <a:chExt cx="3699048" cy="2585150"/>
          </a:xfrm>
        </p:grpSpPr>
        <p:pic>
          <p:nvPicPr>
            <p:cNvPr id="3" name="図 2"/>
            <p:cNvPicPr>
              <a:picLocks noChangeAspect="1"/>
            </p:cNvPicPr>
            <p:nvPr/>
          </p:nvPicPr>
          <p:blipFill rotWithShape="1">
            <a:blip r:embed="rId3"/>
            <a:srcRect l="30486" t="26660" r="31540" b="24346"/>
            <a:stretch/>
          </p:blipFill>
          <p:spPr>
            <a:xfrm>
              <a:off x="778614" y="2132856"/>
              <a:ext cx="3699048" cy="2585150"/>
            </a:xfrm>
            <a:prstGeom prst="rect">
              <a:avLst/>
            </a:prstGeom>
          </p:spPr>
        </p:pic>
        <p:sp>
          <p:nvSpPr>
            <p:cNvPr id="11" name="楕円 10"/>
            <p:cNvSpPr/>
            <p:nvPr/>
          </p:nvSpPr>
          <p:spPr>
            <a:xfrm>
              <a:off x="1057256" y="2132856"/>
              <a:ext cx="1282496" cy="9050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3" name="図 12"/>
          <p:cNvPicPr>
            <a:picLocks noChangeAspect="1"/>
          </p:cNvPicPr>
          <p:nvPr/>
        </p:nvPicPr>
        <p:blipFill rotWithShape="1">
          <a:blip r:embed="rId4"/>
          <a:srcRect l="29166" t="18820" r="29696" b="15104"/>
          <a:stretch/>
        </p:blipFill>
        <p:spPr>
          <a:xfrm>
            <a:off x="5076056" y="2401768"/>
            <a:ext cx="3332539" cy="2899440"/>
          </a:xfrm>
          <a:prstGeom prst="rect">
            <a:avLst/>
          </a:prstGeom>
        </p:spPr>
      </p:pic>
      <p:sp>
        <p:nvSpPr>
          <p:cNvPr id="14"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435818" y="5491185"/>
            <a:ext cx="2952328" cy="103415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b="1" dirty="0">
                <a:latin typeface="Meiryo" panose="020B0604030504040204" pitchFamily="34" charset="-128"/>
                <a:ea typeface="Meiryo" panose="020B0604030504040204" pitchFamily="34" charset="-128"/>
              </a:rPr>
              <a:t>心</a:t>
            </a:r>
            <a:r>
              <a:rPr lang="ja-JP" altLang="en-US" b="1" dirty="0" smtClean="0">
                <a:latin typeface="Meiryo" panose="020B0604030504040204" pitchFamily="34" charset="-128"/>
                <a:ea typeface="Meiryo" panose="020B0604030504040204" pitchFamily="34" charset="-128"/>
              </a:rPr>
              <a:t>が落ち着く</a:t>
            </a:r>
            <a:endParaRPr lang="ja-JP" altLang="en-US" b="1" dirty="0">
              <a:latin typeface="Meiryo" panose="020B0604030504040204" pitchFamily="34" charset="-128"/>
              <a:ea typeface="Meiryo" panose="020B0604030504040204" pitchFamily="34" charset="-128"/>
            </a:endParaRPr>
          </a:p>
        </p:txBody>
      </p:sp>
      <p:sp>
        <p:nvSpPr>
          <p:cNvPr id="15"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93475"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72824"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17" name="正方形/長方形 16"/>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800944" y="205821"/>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睡眠と心 </a:t>
            </a:r>
            <a:endParaRPr lang="ja-JP" altLang="en-US" sz="4000" b="1"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7735617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グラフ 6"/>
          <p:cNvGraphicFramePr>
            <a:graphicFrameLocks/>
          </p:cNvGraphicFramePr>
          <p:nvPr>
            <p:extLst>
              <p:ext uri="{D42A27DB-BD31-4B8C-83A1-F6EECF244321}">
                <p14:modId xmlns:p14="http://schemas.microsoft.com/office/powerpoint/2010/main" val="2336007035"/>
              </p:ext>
            </p:extLst>
          </p:nvPr>
        </p:nvGraphicFramePr>
        <p:xfrm>
          <a:off x="827584" y="1927949"/>
          <a:ext cx="7704856" cy="4104456"/>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p:cNvSpPr/>
          <p:nvPr/>
        </p:nvSpPr>
        <p:spPr>
          <a:xfrm>
            <a:off x="2224763" y="1129744"/>
            <a:ext cx="4801314" cy="461665"/>
          </a:xfrm>
          <a:prstGeom prst="rect">
            <a:avLst/>
          </a:prstGeom>
          <a:noFill/>
          <a:ln>
            <a:solidFill>
              <a:schemeClr val="tx1"/>
            </a:solidFill>
          </a:ln>
        </p:spPr>
        <p:txBody>
          <a:bodyPr wrap="none" lIns="91440" tIns="45720" rIns="91440" bIns="45720">
            <a:spAutoFit/>
          </a:bodyPr>
          <a:lstStyle/>
          <a:p>
            <a:pPr algn="ctr" fontAlgn="base">
              <a:spcBef>
                <a:spcPct val="50000"/>
              </a:spcBef>
              <a:spcAft>
                <a:spcPct val="0"/>
              </a:spcAft>
            </a:pPr>
            <a:r>
              <a:rPr lang="ja-JP" altLang="en-US" sz="2400" b="1" dirty="0">
                <a:ln w="12700">
                  <a:noFill/>
                  <a:prstDash val="solid"/>
                </a:ln>
                <a:solidFill>
                  <a:sysClr val="windowText" lastClr="000000"/>
                </a:solidFill>
                <a:latin typeface="メイリオ" panose="020B0604030504040204" pitchFamily="50" charset="-128"/>
                <a:ea typeface="メイリオ" panose="020B0604030504040204" pitchFamily="50" charset="-128"/>
              </a:rPr>
              <a:t>イライラ</a:t>
            </a:r>
            <a:r>
              <a:rPr lang="ja-JP" altLang="en-US" sz="2400" b="1" dirty="0" smtClean="0">
                <a:ln w="12700">
                  <a:noFill/>
                  <a:prstDash val="solid"/>
                </a:ln>
                <a:solidFill>
                  <a:sysClr val="windowText" lastClr="000000"/>
                </a:solidFill>
                <a:latin typeface="メイリオ" panose="020B0604030504040204" pitchFamily="50" charset="-128"/>
                <a:ea typeface="メイリオ" panose="020B0604030504040204" pitchFamily="50" charset="-128"/>
              </a:rPr>
              <a:t>する</a:t>
            </a:r>
            <a:r>
              <a:rPr lang="ja-JP" altLang="en-US" sz="2400" b="1" dirty="0">
                <a:ln w="12700">
                  <a:noFill/>
                  <a:prstDash val="solid"/>
                </a:ln>
                <a:solidFill>
                  <a:sysClr val="windowText" lastClr="000000"/>
                </a:solidFill>
                <a:latin typeface="メイリオ" panose="020B0604030504040204" pitchFamily="50" charset="-128"/>
                <a:ea typeface="メイリオ" panose="020B0604030504040204" pitchFamily="50" charset="-128"/>
              </a:rPr>
              <a:t>こと</a:t>
            </a:r>
            <a:r>
              <a:rPr lang="ja-JP" altLang="en-US" sz="2400" b="1" dirty="0" smtClean="0">
                <a:ln w="12700">
                  <a:noFill/>
                  <a:prstDash val="solid"/>
                </a:ln>
                <a:solidFill>
                  <a:sysClr val="windowText" lastClr="000000"/>
                </a:solidFill>
                <a:latin typeface="メイリオ" panose="020B0604030504040204" pitchFamily="50" charset="-128"/>
                <a:ea typeface="メイリオ" panose="020B0604030504040204" pitchFamily="50" charset="-128"/>
              </a:rPr>
              <a:t>がありますか？</a:t>
            </a:r>
            <a:endParaRPr lang="ja-JP" altLang="en-US" sz="2400" b="1" dirty="0">
              <a:ln w="12700">
                <a:noFill/>
                <a:prstDash val="solid"/>
              </a:ln>
              <a:solidFill>
                <a:sysClr val="windowText" lastClr="000000"/>
              </a:solidFill>
              <a:latin typeface="メイリオ" panose="020B0604030504040204" pitchFamily="50" charset="-128"/>
              <a:ea typeface="メイリオ" panose="020B0604030504040204" pitchFamily="50" charset="-128"/>
            </a:endParaRPr>
          </a:p>
        </p:txBody>
      </p:sp>
      <p:sp>
        <p:nvSpPr>
          <p:cNvPr id="9" name="正方形/長方形 8"/>
          <p:cNvSpPr/>
          <p:nvPr/>
        </p:nvSpPr>
        <p:spPr>
          <a:xfrm>
            <a:off x="7492439" y="2113916"/>
            <a:ext cx="697627" cy="400110"/>
          </a:xfrm>
          <a:prstGeom prst="rect">
            <a:avLst/>
          </a:prstGeom>
          <a:noFill/>
          <a:ln>
            <a:noFill/>
          </a:ln>
        </p:spPr>
        <p:txBody>
          <a:bodyPr wrap="none" lIns="91440" tIns="45720" rIns="91440" bIns="45720">
            <a:spAutoFit/>
          </a:bodyPr>
          <a:lstStyle/>
          <a:p>
            <a:pPr algn="ctr" fontAlgn="base">
              <a:spcBef>
                <a:spcPct val="50000"/>
              </a:spcBef>
              <a:spcAft>
                <a:spcPct val="0"/>
              </a:spcAft>
            </a:pPr>
            <a:r>
              <a:rPr lang="ja-JP" altLang="en-US" sz="2000" dirty="0">
                <a:ln w="12700">
                  <a:noFill/>
                  <a:prstDash val="solid"/>
                </a:ln>
                <a:solidFill>
                  <a:sysClr val="windowText" lastClr="000000"/>
                </a:solidFill>
                <a:latin typeface="HGS創英角ｺﾞｼｯｸUB" pitchFamily="50" charset="-128"/>
                <a:ea typeface="HGS創英角ｺﾞｼｯｸUB" pitchFamily="50" charset="-128"/>
              </a:rPr>
              <a:t>ある</a:t>
            </a:r>
          </a:p>
        </p:txBody>
      </p:sp>
      <p:sp>
        <p:nvSpPr>
          <p:cNvPr id="11" name="正方形/長方形 10"/>
          <p:cNvSpPr/>
          <p:nvPr/>
        </p:nvSpPr>
        <p:spPr>
          <a:xfrm>
            <a:off x="1909709" y="6389596"/>
            <a:ext cx="5224507" cy="553998"/>
          </a:xfrm>
          <a:prstGeom prst="rect">
            <a:avLst/>
          </a:prstGeom>
          <a:noFill/>
          <a:ln>
            <a:noFill/>
          </a:ln>
        </p:spPr>
        <p:txBody>
          <a:bodyPr wrap="none" lIns="91440" tIns="45720" rIns="91440" bIns="45720">
            <a:spAutoFit/>
          </a:bodyPr>
          <a:lstStyle/>
          <a:p>
            <a:r>
              <a:rPr lang="ja-JP" altLang="en-US" sz="1200" dirty="0" smtClean="0">
                <a:ln w="12700">
                  <a:noFill/>
                  <a:prstDash val="solid"/>
                </a:ln>
                <a:solidFill>
                  <a:schemeClr val="tx1">
                    <a:lumMod val="65000"/>
                    <a:lumOff val="35000"/>
                  </a:schemeClr>
                </a:solidFill>
                <a:latin typeface="HGS創英角ｺﾞｼｯｸUB" pitchFamily="50" charset="-128"/>
                <a:ea typeface="HGS創英角ｺﾞｼｯｸUB" pitchFamily="50" charset="-128"/>
              </a:rPr>
              <a:t>愛知県内小中学生アンケート調査結果（愛知</a:t>
            </a:r>
            <a:r>
              <a:rPr lang="ja-JP" altLang="en-US" sz="1200" dirty="0" smtClean="0">
                <a:ln w="12700">
                  <a:noFill/>
                  <a:prstDash val="solid"/>
                </a:ln>
                <a:solidFill>
                  <a:schemeClr val="tx1">
                    <a:lumMod val="65000"/>
                    <a:lumOff val="35000"/>
                  </a:schemeClr>
                </a:solidFill>
                <a:latin typeface="HGS創英角ｺﾞｼｯｸUB" pitchFamily="50" charset="-128"/>
                <a:ea typeface="HGS創英角ｺﾞｼｯｸUB" pitchFamily="50" charset="-128"/>
              </a:rPr>
              <a:t>県内中学校</a:t>
            </a:r>
            <a:r>
              <a:rPr lang="en-US" altLang="ja-JP" sz="1200" dirty="0">
                <a:ln w="12700">
                  <a:noFill/>
                  <a:prstDash val="solid"/>
                </a:ln>
                <a:solidFill>
                  <a:schemeClr val="tx1">
                    <a:lumMod val="65000"/>
                    <a:lumOff val="35000"/>
                  </a:schemeClr>
                </a:solidFill>
                <a:latin typeface="HGS創英角ｺﾞｼｯｸUB" pitchFamily="50" charset="-128"/>
                <a:ea typeface="HGS創英角ｺﾞｼｯｸUB" pitchFamily="50" charset="-128"/>
              </a:rPr>
              <a:t>19</a:t>
            </a:r>
            <a:r>
              <a:rPr lang="ja-JP" altLang="en-US" sz="1200" dirty="0" smtClean="0">
                <a:ln w="12700">
                  <a:noFill/>
                  <a:prstDash val="solid"/>
                </a:ln>
                <a:solidFill>
                  <a:schemeClr val="tx1">
                    <a:lumMod val="65000"/>
                    <a:lumOff val="35000"/>
                  </a:schemeClr>
                </a:solidFill>
                <a:latin typeface="HGS創英角ｺﾞｼｯｸUB" pitchFamily="50" charset="-128"/>
                <a:ea typeface="HGS創英角ｺﾞｼｯｸUB" pitchFamily="50" charset="-128"/>
              </a:rPr>
              <a:t>校</a:t>
            </a:r>
            <a:r>
              <a:rPr lang="en-US" altLang="ja-JP" sz="1200" dirty="0">
                <a:ln w="12700">
                  <a:noFill/>
                  <a:prstDash val="solid"/>
                </a:ln>
                <a:solidFill>
                  <a:schemeClr val="tx1">
                    <a:lumMod val="65000"/>
                    <a:lumOff val="35000"/>
                  </a:schemeClr>
                </a:solidFill>
                <a:latin typeface="HGS創英角ｺﾞｼｯｸUB" pitchFamily="50" charset="-128"/>
                <a:ea typeface="HGS創英角ｺﾞｼｯｸUB" pitchFamily="50" charset="-128"/>
              </a:rPr>
              <a:t>3346</a:t>
            </a:r>
            <a:r>
              <a:rPr lang="ja-JP" altLang="en-US" sz="1200" dirty="0" smtClean="0">
                <a:ln w="12700">
                  <a:noFill/>
                  <a:prstDash val="solid"/>
                </a:ln>
                <a:solidFill>
                  <a:schemeClr val="tx1">
                    <a:lumMod val="65000"/>
                    <a:lumOff val="35000"/>
                  </a:schemeClr>
                </a:solidFill>
                <a:latin typeface="HGS創英角ｺﾞｼｯｸUB" pitchFamily="50" charset="-128"/>
                <a:ea typeface="HGS創英角ｺﾞｼｯｸUB" pitchFamily="50" charset="-128"/>
              </a:rPr>
              <a:t>人</a:t>
            </a:r>
            <a:r>
              <a:rPr lang="ja-JP" altLang="en-US" sz="1200" dirty="0" smtClean="0">
                <a:ln w="12700">
                  <a:noFill/>
                  <a:prstDash val="solid"/>
                </a:ln>
                <a:solidFill>
                  <a:schemeClr val="tx1">
                    <a:lumMod val="65000"/>
                    <a:lumOff val="35000"/>
                  </a:schemeClr>
                </a:solidFill>
                <a:latin typeface="HGS創英角ｺﾞｼｯｸUB" pitchFamily="50" charset="-128"/>
                <a:ea typeface="HGS創英角ｺﾞｼｯｸUB" pitchFamily="50" charset="-128"/>
              </a:rPr>
              <a:t>）</a:t>
            </a:r>
            <a:endParaRPr lang="ja-JP" altLang="en-US" sz="1200" dirty="0">
              <a:solidFill>
                <a:schemeClr val="tx1">
                  <a:lumMod val="65000"/>
                  <a:lumOff val="35000"/>
                </a:schemeClr>
              </a:solidFill>
              <a:latin typeface="HGP創英角ｺﾞｼｯｸUB" panose="020B0900000000000000" pitchFamily="50" charset="-128"/>
              <a:ea typeface="HGP創英角ｺﾞｼｯｸUB" panose="020B0900000000000000" pitchFamily="50" charset="-128"/>
            </a:endParaRPr>
          </a:p>
          <a:p>
            <a:pPr algn="ctr" fontAlgn="base">
              <a:spcBef>
                <a:spcPct val="50000"/>
              </a:spcBef>
              <a:spcAft>
                <a:spcPct val="0"/>
              </a:spcAft>
            </a:pPr>
            <a:endParaRPr lang="ja-JP" altLang="en-US" sz="1200" dirty="0">
              <a:ln w="12700">
                <a:noFill/>
                <a:prstDash val="solid"/>
              </a:ln>
              <a:solidFill>
                <a:schemeClr val="tx1">
                  <a:lumMod val="65000"/>
                  <a:lumOff val="35000"/>
                </a:schemeClr>
              </a:solidFill>
              <a:latin typeface="HGS創英角ｺﾞｼｯｸUB" pitchFamily="50" charset="-128"/>
              <a:ea typeface="HGS創英角ｺﾞｼｯｸUB" pitchFamily="50" charset="-128"/>
            </a:endParaRPr>
          </a:p>
        </p:txBody>
      </p:sp>
      <p:sp>
        <p:nvSpPr>
          <p:cNvPr id="14" name="テキスト ボックス 21"/>
          <p:cNvSpPr txBox="1"/>
          <p:nvPr/>
        </p:nvSpPr>
        <p:spPr>
          <a:xfrm>
            <a:off x="4315861" y="6021288"/>
            <a:ext cx="976219" cy="320653"/>
          </a:xfrm>
          <a:prstGeom prst="rect">
            <a:avLst/>
          </a:prstGeom>
          <a:solidFill>
            <a:schemeClr val="accent1">
              <a:lumMod val="20000"/>
              <a:lumOff val="8000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50000"/>
              </a:spcBef>
              <a:spcAft>
                <a:spcPct val="0"/>
              </a:spcAft>
            </a:pPr>
            <a:r>
              <a:rPr lang="en-US" altLang="ja-JP" sz="1600" b="1" dirty="0">
                <a:solidFill>
                  <a:prstClr val="black"/>
                </a:solidFill>
              </a:rPr>
              <a:t>n</a:t>
            </a:r>
            <a:r>
              <a:rPr lang="ja-JP" altLang="en-US" sz="1600" b="1" dirty="0" smtClean="0">
                <a:solidFill>
                  <a:prstClr val="black"/>
                </a:solidFill>
              </a:rPr>
              <a:t>＝</a:t>
            </a:r>
            <a:r>
              <a:rPr lang="en-US" altLang="ja-JP" sz="1600" b="1" dirty="0">
                <a:solidFill>
                  <a:prstClr val="black"/>
                </a:solidFill>
              </a:rPr>
              <a:t>566</a:t>
            </a:r>
            <a:endParaRPr lang="ja-JP" altLang="en-US" sz="1600" b="1" dirty="0">
              <a:solidFill>
                <a:prstClr val="black"/>
              </a:solidFill>
            </a:endParaRPr>
          </a:p>
        </p:txBody>
      </p:sp>
      <p:sp>
        <p:nvSpPr>
          <p:cNvPr id="15" name="テキスト ボックス 22"/>
          <p:cNvSpPr txBox="1"/>
          <p:nvPr/>
        </p:nvSpPr>
        <p:spPr>
          <a:xfrm>
            <a:off x="2958764" y="6021288"/>
            <a:ext cx="965164" cy="320654"/>
          </a:xfrm>
          <a:prstGeom prst="rect">
            <a:avLst/>
          </a:prstGeom>
          <a:solidFill>
            <a:schemeClr val="accent1">
              <a:lumMod val="20000"/>
              <a:lumOff val="8000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50000"/>
              </a:spcBef>
              <a:spcAft>
                <a:spcPct val="0"/>
              </a:spcAft>
            </a:pPr>
            <a:r>
              <a:rPr lang="en-US" altLang="ja-JP" sz="1600" b="1" dirty="0">
                <a:solidFill>
                  <a:prstClr val="black"/>
                </a:solidFill>
              </a:rPr>
              <a:t>n</a:t>
            </a:r>
            <a:r>
              <a:rPr lang="ja-JP" altLang="en-US" sz="1600" b="1" dirty="0" smtClean="0">
                <a:solidFill>
                  <a:prstClr val="black"/>
                </a:solidFill>
              </a:rPr>
              <a:t>＝</a:t>
            </a:r>
            <a:r>
              <a:rPr lang="en-US" altLang="ja-JP" sz="1600" b="1" dirty="0">
                <a:solidFill>
                  <a:prstClr val="black"/>
                </a:solidFill>
              </a:rPr>
              <a:t>982</a:t>
            </a:r>
            <a:endParaRPr lang="ja-JP" altLang="en-US" sz="1600" b="1" dirty="0">
              <a:solidFill>
                <a:prstClr val="black"/>
              </a:solidFill>
            </a:endParaRPr>
          </a:p>
        </p:txBody>
      </p:sp>
      <p:sp>
        <p:nvSpPr>
          <p:cNvPr id="16" name="テキスト ボックス 23"/>
          <p:cNvSpPr txBox="1"/>
          <p:nvPr/>
        </p:nvSpPr>
        <p:spPr>
          <a:xfrm>
            <a:off x="1643422" y="6004319"/>
            <a:ext cx="961038" cy="335813"/>
          </a:xfrm>
          <a:prstGeom prst="rect">
            <a:avLst/>
          </a:prstGeom>
          <a:solidFill>
            <a:schemeClr val="accent1">
              <a:lumMod val="20000"/>
              <a:lumOff val="8000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50000"/>
              </a:spcBef>
              <a:spcAft>
                <a:spcPct val="0"/>
              </a:spcAft>
            </a:pPr>
            <a:r>
              <a:rPr lang="en-US" altLang="ja-JP" sz="1600" b="1" dirty="0">
                <a:solidFill>
                  <a:prstClr val="black"/>
                </a:solidFill>
              </a:rPr>
              <a:t>n</a:t>
            </a:r>
            <a:r>
              <a:rPr lang="ja-JP" altLang="en-US" sz="1600" b="1" dirty="0" smtClean="0">
                <a:solidFill>
                  <a:prstClr val="black"/>
                </a:solidFill>
              </a:rPr>
              <a:t>＝</a:t>
            </a:r>
            <a:r>
              <a:rPr lang="en-US" altLang="ja-JP" sz="1600" b="1" dirty="0" smtClean="0">
                <a:solidFill>
                  <a:prstClr val="black"/>
                </a:solidFill>
              </a:rPr>
              <a:t>1564</a:t>
            </a:r>
            <a:endParaRPr lang="ja-JP" altLang="en-US" sz="1600" b="1" dirty="0">
              <a:solidFill>
                <a:prstClr val="black"/>
              </a:solidFill>
            </a:endParaRPr>
          </a:p>
        </p:txBody>
      </p:sp>
      <p:sp>
        <p:nvSpPr>
          <p:cNvPr id="17" name="テキスト ボックス 21"/>
          <p:cNvSpPr txBox="1"/>
          <p:nvPr/>
        </p:nvSpPr>
        <p:spPr>
          <a:xfrm>
            <a:off x="5612005" y="6021288"/>
            <a:ext cx="976219" cy="320653"/>
          </a:xfrm>
          <a:prstGeom prst="rect">
            <a:avLst/>
          </a:prstGeom>
          <a:solidFill>
            <a:schemeClr val="accent1">
              <a:lumMod val="20000"/>
              <a:lumOff val="8000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50000"/>
              </a:spcBef>
              <a:spcAft>
                <a:spcPct val="0"/>
              </a:spcAft>
            </a:pPr>
            <a:r>
              <a:rPr lang="en-US" altLang="ja-JP" sz="1600" b="1" dirty="0" smtClean="0">
                <a:solidFill>
                  <a:prstClr val="black"/>
                </a:solidFill>
              </a:rPr>
              <a:t>n=234</a:t>
            </a:r>
            <a:endParaRPr lang="ja-JP" altLang="en-US" sz="1600" b="1" dirty="0">
              <a:solidFill>
                <a:prstClr val="black"/>
              </a:solidFill>
            </a:endParaRPr>
          </a:p>
        </p:txBody>
      </p:sp>
      <p:sp>
        <p:nvSpPr>
          <p:cNvPr id="2" name="正方形/長方形 1"/>
          <p:cNvSpPr/>
          <p:nvPr/>
        </p:nvSpPr>
        <p:spPr>
          <a:xfrm>
            <a:off x="7164288" y="2184531"/>
            <a:ext cx="328151" cy="329495"/>
          </a:xfrm>
          <a:prstGeom prst="rect">
            <a:avLst/>
          </a:prstGeom>
          <a:solidFill>
            <a:srgbClr val="FF33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8" name="正方形/長方形 17"/>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89016" y="170518"/>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a:latin typeface="Meiryo" panose="020B0604030504040204" pitchFamily="34" charset="-128"/>
                <a:ea typeface="Meiryo" panose="020B0604030504040204" pitchFamily="34" charset="-128"/>
              </a:rPr>
              <a:t>就寝時刻</a:t>
            </a:r>
            <a:r>
              <a:rPr lang="ja-JP" altLang="en-US" sz="4000" b="1" dirty="0" smtClean="0">
                <a:latin typeface="Meiryo" panose="020B0604030504040204" pitchFamily="34" charset="-128"/>
                <a:ea typeface="Meiryo" panose="020B0604030504040204" pitchFamily="34" charset="-128"/>
              </a:rPr>
              <a:t>とイライラの関係 </a:t>
            </a:r>
            <a:endParaRPr lang="ja-JP" altLang="en-US" sz="4000" b="1" dirty="0">
              <a:latin typeface="Meiryo" panose="020B0604030504040204" pitchFamily="34" charset="-128"/>
              <a:ea typeface="Meiryo" panose="020B0604030504040204" pitchFamily="34" charset="-128"/>
            </a:endParaRPr>
          </a:p>
        </p:txBody>
      </p:sp>
      <p:grpSp>
        <p:nvGrpSpPr>
          <p:cNvPr id="20" name="グループ化 19"/>
          <p:cNvGrpSpPr/>
          <p:nvPr/>
        </p:nvGrpSpPr>
        <p:grpSpPr>
          <a:xfrm>
            <a:off x="64" y="6666595"/>
            <a:ext cx="9537056" cy="230832"/>
            <a:chOff x="64" y="6666595"/>
            <a:chExt cx="9537056" cy="230832"/>
          </a:xfrm>
        </p:grpSpPr>
        <p:sp>
          <p:nvSpPr>
            <p:cNvPr id="22" name="正方形/長方形 2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4" name="図 3"/>
          <p:cNvPicPr>
            <a:picLocks noChangeAspect="1"/>
          </p:cNvPicPr>
          <p:nvPr/>
        </p:nvPicPr>
        <p:blipFill rotWithShape="1">
          <a:blip r:embed="rId4"/>
          <a:srcRect l="30627" t="28028" r="37875" b="17848"/>
          <a:stretch/>
        </p:blipFill>
        <p:spPr>
          <a:xfrm>
            <a:off x="1650986" y="1717310"/>
            <a:ext cx="1656184" cy="1541543"/>
          </a:xfrm>
          <a:prstGeom prst="rect">
            <a:avLst/>
          </a:prstGeom>
        </p:spPr>
      </p:pic>
      <p:pic>
        <p:nvPicPr>
          <p:cNvPr id="5" name="図 4"/>
          <p:cNvPicPr>
            <a:picLocks noChangeAspect="1"/>
          </p:cNvPicPr>
          <p:nvPr/>
        </p:nvPicPr>
        <p:blipFill rotWithShape="1">
          <a:blip r:embed="rId5"/>
          <a:srcRect l="31414" t="20492" r="33030" b="20731"/>
          <a:stretch/>
        </p:blipFill>
        <p:spPr>
          <a:xfrm>
            <a:off x="6618271" y="2966153"/>
            <a:ext cx="2445962" cy="2190142"/>
          </a:xfrm>
          <a:prstGeom prst="rect">
            <a:avLst/>
          </a:prstGeom>
        </p:spPr>
      </p:pic>
    </p:spTree>
    <p:extLst>
      <p:ext uri="{BB962C8B-B14F-4D97-AF65-F5344CB8AC3E}">
        <p14:creationId xmlns:p14="http://schemas.microsoft.com/office/powerpoint/2010/main" val="327886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a:extLst>
              <a:ext uri="{FF2B5EF4-FFF2-40B4-BE49-F238E27FC236}">
                <a16:creationId xmlns:a16="http://schemas.microsoft.com/office/drawing/2014/main" id="{46109E2A-81FC-8F42-90D3-CC013F52A166}"/>
              </a:ext>
            </a:extLst>
          </p:cNvPr>
          <p:cNvSpPr/>
          <p:nvPr/>
        </p:nvSpPr>
        <p:spPr>
          <a:xfrm>
            <a:off x="539750" y="1196752"/>
            <a:ext cx="3887788" cy="5298443"/>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1" name="角丸四角形 10">
            <a:extLst>
              <a:ext uri="{FF2B5EF4-FFF2-40B4-BE49-F238E27FC236}">
                <a16:creationId xmlns:a16="http://schemas.microsoft.com/office/drawing/2014/main" id="{36DA0801-2C38-EB4F-831D-3FB5AD29E9AF}"/>
              </a:ext>
            </a:extLst>
          </p:cNvPr>
          <p:cNvSpPr/>
          <p:nvPr/>
        </p:nvSpPr>
        <p:spPr>
          <a:xfrm>
            <a:off x="4760913" y="1196752"/>
            <a:ext cx="3889375" cy="5298443"/>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pic>
        <p:nvPicPr>
          <p:cNvPr id="4" name="図 3"/>
          <p:cNvPicPr>
            <a:picLocks noChangeAspect="1"/>
          </p:cNvPicPr>
          <p:nvPr/>
        </p:nvPicPr>
        <p:blipFill>
          <a:blip r:embed="rId3"/>
          <a:stretch>
            <a:fillRect/>
          </a:stretch>
        </p:blipFill>
        <p:spPr>
          <a:xfrm>
            <a:off x="699183" y="2420888"/>
            <a:ext cx="3363522" cy="3168352"/>
          </a:xfrm>
          <a:prstGeom prst="rect">
            <a:avLst/>
          </a:prstGeom>
        </p:spPr>
      </p:pic>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719448" y="5762372"/>
            <a:ext cx="3528392" cy="1267028"/>
          </a:xfrm>
        </p:spPr>
        <p:txBody>
          <a:bodyPr>
            <a:normAutofit/>
          </a:bodyPr>
          <a:lstStyle/>
          <a:p>
            <a:pPr marL="0" indent="0" algn="ctr">
              <a:buNone/>
            </a:pPr>
            <a:r>
              <a:rPr lang="ja-JP" altLang="en-US" b="1" dirty="0" smtClean="0">
                <a:latin typeface="Meiryo" panose="020B0604030504040204" pitchFamily="34" charset="-128"/>
                <a:ea typeface="Meiryo" panose="020B0604030504040204" pitchFamily="34" charset="-128"/>
              </a:rPr>
              <a:t>集中 できない </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4941402" y="5805264"/>
            <a:ext cx="3528392" cy="7200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集中 できる </a:t>
            </a:r>
            <a:endParaRPr lang="ja-JP" altLang="en-US" b="1" dirty="0">
              <a:latin typeface="Meiryo" panose="020B0604030504040204" pitchFamily="34" charset="-128"/>
              <a:ea typeface="Meiryo" panose="020B0604030504040204" pitchFamily="34" charset="-128"/>
            </a:endParaRPr>
          </a:p>
        </p:txBody>
      </p:sp>
      <p:pic>
        <p:nvPicPr>
          <p:cNvPr id="13" name="図 12"/>
          <p:cNvPicPr>
            <a:picLocks noChangeAspect="1"/>
          </p:cNvPicPr>
          <p:nvPr/>
        </p:nvPicPr>
        <p:blipFill rotWithShape="1">
          <a:blip r:embed="rId4"/>
          <a:srcRect l="32367" t="39017" r="30163" b="18095"/>
          <a:stretch/>
        </p:blipFill>
        <p:spPr>
          <a:xfrm>
            <a:off x="4823559" y="2957057"/>
            <a:ext cx="3780889" cy="2344151"/>
          </a:xfrm>
          <a:prstGeom prst="rect">
            <a:avLst/>
          </a:prstGeom>
        </p:spPr>
      </p:pic>
      <p:sp>
        <p:nvSpPr>
          <p:cNvPr id="14"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93475"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5"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72824" y="1340768"/>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1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96099"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睡眠と集中力 </a:t>
            </a:r>
            <a:endParaRPr lang="ja-JP" altLang="en-US" sz="4000" b="1"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561861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1" name="Group 6">
            <a:extLst>
              <a:ext uri="{FF2B5EF4-FFF2-40B4-BE49-F238E27FC236}">
                <a16:creationId xmlns:a16="http://schemas.microsoft.com/office/drawing/2014/main" id="{1A73E245-0643-8C47-8F91-918492B9A545}"/>
              </a:ext>
            </a:extLst>
          </p:cNvPr>
          <p:cNvGrpSpPr>
            <a:grpSpLocks/>
          </p:cNvGrpSpPr>
          <p:nvPr/>
        </p:nvGrpSpPr>
        <p:grpSpPr bwMode="auto">
          <a:xfrm>
            <a:off x="1415084" y="457604"/>
            <a:ext cx="3300585" cy="4258510"/>
            <a:chOff x="1927" y="482"/>
            <a:chExt cx="2790" cy="3686"/>
          </a:xfrm>
        </p:grpSpPr>
        <p:pic>
          <p:nvPicPr>
            <p:cNvPr id="48142" name="Picture 3" descr="はっぱちゃん（頭の中）③">
              <a:extLst>
                <a:ext uri="{FF2B5EF4-FFF2-40B4-BE49-F238E27FC236}">
                  <a16:creationId xmlns:a16="http://schemas.microsoft.com/office/drawing/2014/main" id="{D8695630-CD08-6348-B920-B30795DDB81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7" y="482"/>
              <a:ext cx="2790" cy="36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8143" name="Rectangle 5">
              <a:extLst>
                <a:ext uri="{FF2B5EF4-FFF2-40B4-BE49-F238E27FC236}">
                  <a16:creationId xmlns:a16="http://schemas.microsoft.com/office/drawing/2014/main" id="{F4EE3357-F09A-C64A-A7E8-81D31E9F8890}"/>
                </a:ext>
              </a:extLst>
            </p:cNvPr>
            <p:cNvSpPr>
              <a:spLocks noChangeArrowheads="1"/>
            </p:cNvSpPr>
            <p:nvPr/>
          </p:nvSpPr>
          <p:spPr bwMode="auto">
            <a:xfrm>
              <a:off x="3334" y="3385"/>
              <a:ext cx="272" cy="9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ja-JP" altLang="en-US" sz="1800">
                <a:solidFill>
                  <a:srgbClr val="000000"/>
                </a:solidFill>
              </a:endParaRPr>
            </a:p>
          </p:txBody>
        </p:sp>
      </p:grpSp>
      <p:sp>
        <p:nvSpPr>
          <p:cNvPr id="6" name="フローチャート : 結合子 5">
            <a:extLst>
              <a:ext uri="{FF2B5EF4-FFF2-40B4-BE49-F238E27FC236}">
                <a16:creationId xmlns:a16="http://schemas.microsoft.com/office/drawing/2014/main" id="{A87ABF06-8D26-6446-96E9-A6EBCB0E29ED}"/>
              </a:ext>
            </a:extLst>
          </p:cNvPr>
          <p:cNvSpPr/>
          <p:nvPr/>
        </p:nvSpPr>
        <p:spPr>
          <a:xfrm>
            <a:off x="2771800" y="2014438"/>
            <a:ext cx="1079475" cy="1063625"/>
          </a:xfrm>
          <a:prstGeom prst="flowChartConnector">
            <a:avLst/>
          </a:prstGeom>
          <a:noFill/>
          <a:ln w="762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cxnSp>
        <p:nvCxnSpPr>
          <p:cNvPr id="8" name="直線コネクタ 7">
            <a:extLst>
              <a:ext uri="{FF2B5EF4-FFF2-40B4-BE49-F238E27FC236}">
                <a16:creationId xmlns:a16="http://schemas.microsoft.com/office/drawing/2014/main" id="{110131A8-2704-AD42-BD1A-001CFEDDB3DD}"/>
              </a:ext>
            </a:extLst>
          </p:cNvPr>
          <p:cNvCxnSpPr>
            <a:endCxn id="9" idx="1"/>
          </p:cNvCxnSpPr>
          <p:nvPr/>
        </p:nvCxnSpPr>
        <p:spPr>
          <a:xfrm flipV="1">
            <a:off x="3851275" y="1962051"/>
            <a:ext cx="1728788" cy="53975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フローチャート : 代替処理 8">
            <a:extLst>
              <a:ext uri="{FF2B5EF4-FFF2-40B4-BE49-F238E27FC236}">
                <a16:creationId xmlns:a16="http://schemas.microsoft.com/office/drawing/2014/main" id="{92126C2D-D961-7143-A8C5-86367057F88B}"/>
              </a:ext>
            </a:extLst>
          </p:cNvPr>
          <p:cNvSpPr/>
          <p:nvPr/>
        </p:nvSpPr>
        <p:spPr>
          <a:xfrm>
            <a:off x="5580063" y="1422301"/>
            <a:ext cx="2592387" cy="1079500"/>
          </a:xfrm>
          <a:prstGeom prst="flowChartAlternateProcess">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8135" name="テキスト ボックス 9">
            <a:extLst>
              <a:ext uri="{FF2B5EF4-FFF2-40B4-BE49-F238E27FC236}">
                <a16:creationId xmlns:a16="http://schemas.microsoft.com/office/drawing/2014/main" id="{B09995F2-3B30-F04D-9408-3F9BD2398BD2}"/>
              </a:ext>
            </a:extLst>
          </p:cNvPr>
          <p:cNvSpPr txBox="1">
            <a:spLocks noChangeArrowheads="1"/>
          </p:cNvSpPr>
          <p:nvPr/>
        </p:nvSpPr>
        <p:spPr bwMode="auto">
          <a:xfrm>
            <a:off x="5890221" y="1736080"/>
            <a:ext cx="25590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4800" dirty="0">
                <a:latin typeface="メイリオ" panose="020B0604030504040204" pitchFamily="50" charset="-128"/>
                <a:ea typeface="メイリオ" panose="020B0604030504040204" pitchFamily="50" charset="-128"/>
              </a:rPr>
              <a:t>海　馬</a:t>
            </a:r>
          </a:p>
        </p:txBody>
      </p:sp>
      <p:sp>
        <p:nvSpPr>
          <p:cNvPr id="48136" name="テキスト ボックス 10">
            <a:extLst>
              <a:ext uri="{FF2B5EF4-FFF2-40B4-BE49-F238E27FC236}">
                <a16:creationId xmlns:a16="http://schemas.microsoft.com/office/drawing/2014/main" id="{55CD90F2-CABD-1C4B-8E82-8094D9A50965}"/>
              </a:ext>
            </a:extLst>
          </p:cNvPr>
          <p:cNvSpPr txBox="1">
            <a:spLocks noChangeArrowheads="1"/>
          </p:cNvSpPr>
          <p:nvPr/>
        </p:nvSpPr>
        <p:spPr bwMode="auto">
          <a:xfrm>
            <a:off x="5964770" y="1477191"/>
            <a:ext cx="1800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1800" b="1" dirty="0">
                <a:latin typeface="メイリオ" panose="020B0604030504040204" pitchFamily="50" charset="-128"/>
                <a:ea typeface="メイリオ" panose="020B0604030504040204" pitchFamily="50" charset="-128"/>
              </a:rPr>
              <a:t>かい　　　</a:t>
            </a:r>
            <a:r>
              <a:rPr lang="ja-JP" altLang="en-US" sz="1800" b="1" dirty="0" smtClean="0">
                <a:latin typeface="メイリオ" panose="020B0604030504040204" pitchFamily="50" charset="-128"/>
                <a:ea typeface="メイリオ" panose="020B0604030504040204" pitchFamily="50" charset="-128"/>
              </a:rPr>
              <a:t>　ば</a:t>
            </a:r>
            <a:endParaRPr lang="ja-JP" altLang="en-US" sz="1800" b="1" dirty="0">
              <a:latin typeface="メイリオ" panose="020B0604030504040204" pitchFamily="50" charset="-128"/>
              <a:ea typeface="メイリオ" panose="020B0604030504040204" pitchFamily="50" charset="-128"/>
            </a:endParaRPr>
          </a:p>
        </p:txBody>
      </p:sp>
      <p:sp>
        <p:nvSpPr>
          <p:cNvPr id="48138" name="テキスト ボックス 11">
            <a:extLst>
              <a:ext uri="{FF2B5EF4-FFF2-40B4-BE49-F238E27FC236}">
                <a16:creationId xmlns:a16="http://schemas.microsoft.com/office/drawing/2014/main" id="{241F4E61-47D1-184C-BE42-F4CB23528B1D}"/>
              </a:ext>
            </a:extLst>
          </p:cNvPr>
          <p:cNvSpPr txBox="1">
            <a:spLocks noChangeArrowheads="1"/>
          </p:cNvSpPr>
          <p:nvPr/>
        </p:nvSpPr>
        <p:spPr bwMode="auto">
          <a:xfrm>
            <a:off x="323528" y="4528185"/>
            <a:ext cx="8496944" cy="1349087"/>
          </a:xfrm>
          <a:prstGeom prst="rect">
            <a:avLst/>
          </a:prstGeom>
          <a:solidFill>
            <a:schemeClr val="bg1"/>
          </a:solidFill>
          <a:ln w="38100">
            <a:solidFill>
              <a:schemeClr val="tx1">
                <a:lumMod val="50000"/>
                <a:lumOff val="50000"/>
              </a:schemeClr>
            </a:solidFill>
            <a:miter lim="800000"/>
            <a:headEnd/>
            <a:tailEnd/>
          </a:ln>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ts val="4900"/>
              </a:lnSpc>
              <a:spcBef>
                <a:spcPct val="0"/>
              </a:spcBef>
              <a:buFontTx/>
              <a:buNone/>
            </a:pPr>
            <a:r>
              <a:rPr lang="ja-JP" altLang="en-US" sz="2400" b="1" dirty="0">
                <a:latin typeface="メイリオ" panose="020B0604030504040204" pitchFamily="50" charset="-128"/>
                <a:ea typeface="メイリオ" panose="020B0604030504040204" pitchFamily="50" charset="-128"/>
              </a:rPr>
              <a:t>平日</a:t>
            </a:r>
            <a:r>
              <a:rPr lang="ja-JP" altLang="en-US" sz="2400" b="1" dirty="0" smtClean="0">
                <a:latin typeface="メイリオ" panose="020B0604030504040204" pitchFamily="50" charset="-128"/>
                <a:ea typeface="メイリオ" panose="020B0604030504040204" pitchFamily="50" charset="-128"/>
              </a:rPr>
              <a:t>の睡眠時間が長い</a:t>
            </a:r>
            <a:r>
              <a:rPr lang="ja-JP" altLang="en-US" sz="2400" b="1" dirty="0">
                <a:latin typeface="メイリオ" panose="020B0604030504040204" pitchFamily="50" charset="-128"/>
                <a:ea typeface="メイリオ" panose="020B0604030504040204" pitchFamily="50" charset="-128"/>
              </a:rPr>
              <a:t>子ども</a:t>
            </a:r>
            <a:r>
              <a:rPr lang="ja-JP" altLang="en-US" sz="2400" b="1" dirty="0" smtClean="0">
                <a:latin typeface="メイリオ" panose="020B0604030504040204" pitchFamily="50" charset="-128"/>
                <a:ea typeface="メイリオ" panose="020B0604030504040204" pitchFamily="50" charset="-128"/>
              </a:rPr>
              <a:t>は、短い子どもに比べて記憶を司る</a:t>
            </a:r>
            <a:r>
              <a:rPr lang="ja-JP" altLang="en-US" sz="2400" b="1" dirty="0" smtClean="0">
                <a:solidFill>
                  <a:srgbClr val="FF3399"/>
                </a:solidFill>
                <a:latin typeface="メイリオ" panose="020B0604030504040204" pitchFamily="50" charset="-128"/>
                <a:ea typeface="メイリオ" panose="020B0604030504040204" pitchFamily="50" charset="-128"/>
              </a:rPr>
              <a:t>「海馬」の体積が大きい</a:t>
            </a:r>
            <a:r>
              <a:rPr lang="ja-JP" altLang="en-US" sz="2400" b="1" dirty="0" smtClean="0">
                <a:latin typeface="メイリオ" panose="020B0604030504040204" pitchFamily="50" charset="-128"/>
                <a:ea typeface="メイリオ" panose="020B0604030504040204" pitchFamily="50" charset="-128"/>
              </a:rPr>
              <a:t>という研究報告があります。</a:t>
            </a:r>
            <a:endParaRPr lang="en-US" altLang="ja-JP" sz="2400" b="1" dirty="0">
              <a:latin typeface="メイリオ" panose="020B0604030504040204" pitchFamily="50" charset="-128"/>
              <a:ea typeface="メイリオ" panose="020B0604030504040204" pitchFamily="50" charset="-128"/>
            </a:endParaRPr>
          </a:p>
        </p:txBody>
      </p:sp>
      <p:sp>
        <p:nvSpPr>
          <p:cNvPr id="16" name="楕円 15"/>
          <p:cNvSpPr/>
          <p:nvPr/>
        </p:nvSpPr>
        <p:spPr>
          <a:xfrm>
            <a:off x="1285681" y="376302"/>
            <a:ext cx="1057275" cy="115093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89016" y="170518"/>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a:latin typeface="Meiryo" panose="020B0604030504040204" pitchFamily="34" charset="-128"/>
                <a:ea typeface="Meiryo" panose="020B0604030504040204" pitchFamily="34" charset="-128"/>
              </a:rPr>
              <a:t>寝る子</a:t>
            </a:r>
            <a:r>
              <a:rPr lang="ja-JP" altLang="en-US" sz="4000" b="1" dirty="0" smtClean="0">
                <a:latin typeface="Meiryo" panose="020B0604030504040204" pitchFamily="34" charset="-128"/>
                <a:ea typeface="Meiryo" panose="020B0604030504040204" pitchFamily="34" charset="-128"/>
              </a:rPr>
              <a:t>は脳も育つ！？ </a:t>
            </a:r>
            <a:endParaRPr lang="ja-JP" altLang="en-US" sz="4000" b="1" dirty="0">
              <a:latin typeface="Meiryo" panose="020B0604030504040204" pitchFamily="34" charset="-128"/>
              <a:ea typeface="Meiryo" panose="020B0604030504040204" pitchFamily="34" charset="-128"/>
            </a:endParaRPr>
          </a:p>
        </p:txBody>
      </p:sp>
      <p:grpSp>
        <p:nvGrpSpPr>
          <p:cNvPr id="19" name="グループ化 18"/>
          <p:cNvGrpSpPr/>
          <p:nvPr/>
        </p:nvGrpSpPr>
        <p:grpSpPr>
          <a:xfrm>
            <a:off x="64" y="6666595"/>
            <a:ext cx="9537056" cy="230832"/>
            <a:chOff x="64" y="6666595"/>
            <a:chExt cx="9537056" cy="230832"/>
          </a:xfrm>
        </p:grpSpPr>
        <p:sp>
          <p:nvSpPr>
            <p:cNvPr id="20" name="正方形/長方形 1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22" name="正方形/長方形 21"/>
          <p:cNvSpPr/>
          <p:nvPr/>
        </p:nvSpPr>
        <p:spPr>
          <a:xfrm>
            <a:off x="395536" y="6125158"/>
            <a:ext cx="8846477" cy="584775"/>
          </a:xfrm>
          <a:prstGeom prst="rect">
            <a:avLst/>
          </a:prstGeom>
        </p:spPr>
        <p:txBody>
          <a:bodyPr wrap="square">
            <a:spAutoFit/>
          </a:bodyPr>
          <a:lstStyle/>
          <a:p>
            <a:r>
              <a:rPr lang="ja-JP" altLang="en-US" sz="1600" b="1" dirty="0">
                <a:solidFill>
                  <a:schemeClr val="tx1">
                    <a:lumMod val="65000"/>
                    <a:lumOff val="35000"/>
                  </a:schemeClr>
                </a:solidFill>
                <a:latin typeface="メイリオ" panose="020B0604030504040204" pitchFamily="50" charset="-128"/>
                <a:ea typeface="メイリオ" panose="020B0604030504040204" pitchFamily="50" charset="-128"/>
              </a:rPr>
              <a:t>東北大学加齢医学研究所加齢医学研究拠点「健常小児における海馬体積と睡眠時間の相関</a:t>
            </a:r>
            <a:r>
              <a:rPr lang="ja-JP" altLang="en-US" sz="16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lang="en-US" altLang="ja-JP" sz="1600" b="1" dirty="0" smtClean="0">
              <a:solidFill>
                <a:schemeClr val="tx1">
                  <a:lumMod val="65000"/>
                  <a:lumOff val="35000"/>
                </a:schemeClr>
              </a:solidFill>
              <a:latin typeface="メイリオ" panose="020B0604030504040204" pitchFamily="50" charset="-128"/>
              <a:ea typeface="メイリオ" panose="020B0604030504040204" pitchFamily="50" charset="-128"/>
            </a:endParaRPr>
          </a:p>
          <a:p>
            <a:r>
              <a:rPr lang="ja-JP" altLang="en-US" sz="1600" b="1" dirty="0" smtClean="0">
                <a:solidFill>
                  <a:schemeClr val="tx1">
                    <a:lumMod val="65000"/>
                    <a:lumOff val="35000"/>
                  </a:schemeClr>
                </a:solidFill>
                <a:latin typeface="メイリオ" panose="020B0604030504040204" pitchFamily="50" charset="-128"/>
                <a:ea typeface="メイリオ" panose="020B0604030504040204" pitchFamily="50" charset="-128"/>
              </a:rPr>
              <a:t>より抜粋（</a:t>
            </a:r>
            <a:r>
              <a:rPr lang="en-US" altLang="ja-JP" sz="1600" b="1" dirty="0" smtClean="0">
                <a:solidFill>
                  <a:schemeClr val="tx1">
                    <a:lumMod val="65000"/>
                    <a:lumOff val="35000"/>
                  </a:schemeClr>
                </a:solidFill>
                <a:latin typeface="メイリオ" panose="020B0604030504040204" pitchFamily="50" charset="-128"/>
                <a:ea typeface="メイリオ" panose="020B0604030504040204" pitchFamily="50" charset="-128"/>
              </a:rPr>
              <a:t>5-18</a:t>
            </a:r>
            <a:r>
              <a:rPr lang="ja-JP" altLang="en-US" sz="1600" b="1" dirty="0" smtClean="0">
                <a:solidFill>
                  <a:schemeClr val="tx1">
                    <a:lumMod val="65000"/>
                    <a:lumOff val="35000"/>
                  </a:schemeClr>
                </a:solidFill>
                <a:latin typeface="メイリオ" panose="020B0604030504040204" pitchFamily="50" charset="-128"/>
                <a:ea typeface="メイリオ" panose="020B0604030504040204" pitchFamily="50" charset="-128"/>
              </a:rPr>
              <a:t>歳の健康な小児</a:t>
            </a:r>
            <a:r>
              <a:rPr lang="en-US" altLang="ja-JP" sz="1600" b="1" dirty="0" smtClean="0">
                <a:solidFill>
                  <a:schemeClr val="tx1">
                    <a:lumMod val="65000"/>
                    <a:lumOff val="35000"/>
                  </a:schemeClr>
                </a:solidFill>
                <a:latin typeface="メイリオ" panose="020B0604030504040204" pitchFamily="50" charset="-128"/>
                <a:ea typeface="メイリオ" panose="020B0604030504040204" pitchFamily="50" charset="-128"/>
              </a:rPr>
              <a:t>290</a:t>
            </a:r>
            <a:r>
              <a:rPr lang="ja-JP" altLang="en-US" sz="1600" b="1" dirty="0" smtClean="0">
                <a:solidFill>
                  <a:schemeClr val="tx1">
                    <a:lumMod val="65000"/>
                    <a:lumOff val="35000"/>
                  </a:schemeClr>
                </a:solidFill>
                <a:latin typeface="メイリオ" panose="020B0604030504040204" pitchFamily="50" charset="-128"/>
                <a:ea typeface="メイリオ" panose="020B0604030504040204" pitchFamily="50" charset="-128"/>
              </a:rPr>
              <a:t>人対象）</a:t>
            </a:r>
            <a:endParaRPr lang="ja-JP" altLang="en-US" sz="16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164852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46109E2A-81FC-8F42-90D3-CC013F52A166}"/>
              </a:ext>
            </a:extLst>
          </p:cNvPr>
          <p:cNvSpPr/>
          <p:nvPr/>
        </p:nvSpPr>
        <p:spPr>
          <a:xfrm>
            <a:off x="566396" y="1197347"/>
            <a:ext cx="3887788" cy="5328592"/>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0" name="角丸四角形 9">
            <a:extLst>
              <a:ext uri="{FF2B5EF4-FFF2-40B4-BE49-F238E27FC236}">
                <a16:creationId xmlns:a16="http://schemas.microsoft.com/office/drawing/2014/main" id="{36DA0801-2C38-EB4F-831D-3FB5AD29E9AF}"/>
              </a:ext>
            </a:extLst>
          </p:cNvPr>
          <p:cNvSpPr/>
          <p:nvPr/>
        </p:nvSpPr>
        <p:spPr>
          <a:xfrm>
            <a:off x="4643065" y="1196752"/>
            <a:ext cx="3889375" cy="5328592"/>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pic>
        <p:nvPicPr>
          <p:cNvPr id="4" name="図 3"/>
          <p:cNvPicPr>
            <a:picLocks noChangeAspect="1"/>
          </p:cNvPicPr>
          <p:nvPr/>
        </p:nvPicPr>
        <p:blipFill>
          <a:blip r:embed="rId3"/>
          <a:stretch>
            <a:fillRect/>
          </a:stretch>
        </p:blipFill>
        <p:spPr>
          <a:xfrm>
            <a:off x="1285800" y="2419702"/>
            <a:ext cx="2488793" cy="2737490"/>
          </a:xfrm>
          <a:prstGeom prst="rect">
            <a:avLst/>
          </a:prstGeom>
        </p:spPr>
      </p:pic>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1042211" y="5317990"/>
            <a:ext cx="2936158" cy="1267028"/>
          </a:xfrm>
        </p:spPr>
        <p:txBody>
          <a:bodyPr>
            <a:normAutofit/>
          </a:bodyPr>
          <a:lstStyle/>
          <a:p>
            <a:pPr marL="0" indent="0" algn="ctr">
              <a:buNone/>
            </a:pPr>
            <a:r>
              <a:rPr lang="ja-JP" altLang="en-US" b="1" dirty="0" smtClean="0">
                <a:latin typeface="Meiryo" panose="020B0604030504040204" pitchFamily="34" charset="-128"/>
                <a:ea typeface="Meiryo" panose="020B0604030504040204" pitchFamily="34" charset="-128"/>
              </a:rPr>
              <a:t>けが が </a:t>
            </a:r>
            <a:endParaRPr lang="en-US" altLang="ja-JP" b="1" dirty="0" smtClean="0">
              <a:latin typeface="Meiryo" panose="020B0604030504040204" pitchFamily="34" charset="-128"/>
              <a:ea typeface="Meiryo" panose="020B0604030504040204" pitchFamily="34" charset="-128"/>
            </a:endParaRPr>
          </a:p>
          <a:p>
            <a:pPr marL="0" indent="0" algn="ctr">
              <a:buNone/>
            </a:pPr>
            <a:r>
              <a:rPr lang="ja-JP" altLang="en-US" b="1" dirty="0">
                <a:latin typeface="Meiryo" panose="020B0604030504040204" pitchFamily="34" charset="-128"/>
                <a:ea typeface="Meiryo" panose="020B0604030504040204" pitchFamily="34" charset="-128"/>
              </a:rPr>
              <a:t>多く</a:t>
            </a:r>
            <a:r>
              <a:rPr lang="ja-JP" altLang="en-US" b="1" dirty="0" smtClean="0">
                <a:latin typeface="Meiryo" panose="020B0604030504040204" pitchFamily="34" charset="-128"/>
                <a:ea typeface="Meiryo" panose="020B0604030504040204" pitchFamily="34" charset="-128"/>
              </a:rPr>
              <a:t>なる </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2" name="図 1"/>
          <p:cNvPicPr>
            <a:picLocks noChangeAspect="1"/>
          </p:cNvPicPr>
          <p:nvPr/>
        </p:nvPicPr>
        <p:blipFill rotWithShape="1">
          <a:blip r:embed="rId4"/>
          <a:srcRect l="27182" t="25442" r="31542" b="14224"/>
          <a:stretch/>
        </p:blipFill>
        <p:spPr>
          <a:xfrm>
            <a:off x="4742184" y="2339872"/>
            <a:ext cx="3558349" cy="2817320"/>
          </a:xfrm>
          <a:prstGeom prst="rect">
            <a:avLst/>
          </a:prstGeom>
        </p:spPr>
      </p:pic>
      <p:sp>
        <p:nvSpPr>
          <p:cNvPr id="1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19672" y="5330324"/>
            <a:ext cx="293615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けが が</a:t>
            </a:r>
            <a:endParaRPr lang="en-US" altLang="ja-JP"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a:latin typeface="Meiryo" panose="020B0604030504040204" pitchFamily="34" charset="-128"/>
                <a:ea typeface="Meiryo" panose="020B0604030504040204" pitchFamily="34" charset="-128"/>
              </a:rPr>
              <a:t>少なくなる</a:t>
            </a:r>
            <a:r>
              <a:rPr lang="ja-JP" altLang="en-US" b="1" dirty="0" smtClean="0">
                <a:latin typeface="Meiryo" panose="020B0604030504040204" pitchFamily="34" charset="-128"/>
                <a:ea typeface="Meiryo" panose="020B0604030504040204" pitchFamily="34" charset="-128"/>
              </a:rPr>
              <a:t> </a:t>
            </a:r>
            <a:endParaRPr lang="ja-JP" altLang="en-US" b="1" dirty="0">
              <a:latin typeface="Meiryo" panose="020B0604030504040204" pitchFamily="34" charset="-128"/>
              <a:ea typeface="Meiryo" panose="020B0604030504040204" pitchFamily="34" charset="-128"/>
            </a:endParaRPr>
          </a:p>
        </p:txBody>
      </p:sp>
      <p:sp>
        <p:nvSpPr>
          <p:cNvPr id="1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875627"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054976"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14" name="正方形/長方形 13"/>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62987" y="241731"/>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睡眠とけが </a:t>
            </a:r>
            <a:endParaRPr lang="ja-JP" altLang="en-US" sz="4000" b="1"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1512074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p:cNvSpPr/>
          <p:nvPr/>
        </p:nvSpPr>
        <p:spPr>
          <a:xfrm>
            <a:off x="2629848" y="1465581"/>
            <a:ext cx="1800200" cy="4608512"/>
          </a:xfrm>
          <a:prstGeom prst="rect">
            <a:avLst/>
          </a:prstGeom>
          <a:solidFill>
            <a:srgbClr val="FEF0FA"/>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4716016" y="1446604"/>
            <a:ext cx="1800200" cy="4608512"/>
          </a:xfrm>
          <a:prstGeom prst="rect">
            <a:avLst/>
          </a:prstGeom>
          <a:solidFill>
            <a:srgbClr val="FBD1F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6817896" y="1465581"/>
            <a:ext cx="1800200" cy="4608512"/>
          </a:xfrm>
          <a:prstGeom prst="rect">
            <a:avLst/>
          </a:prstGeom>
          <a:solidFill>
            <a:srgbClr val="F8B6F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611560" y="1484784"/>
            <a:ext cx="1800200" cy="4608512"/>
          </a:xfrm>
          <a:prstGeom prst="rect">
            <a:avLst/>
          </a:prstGeom>
          <a:solidFill>
            <a:srgbClr val="FEF4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0" y="0"/>
            <a:ext cx="9144000" cy="148478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223899" y="96876"/>
            <a:ext cx="8680232" cy="1008112"/>
          </a:xfrm>
        </p:spPr>
        <p:txBody>
          <a:bodyPr>
            <a:noAutofit/>
          </a:bodyPr>
          <a:lstStyle/>
          <a:p>
            <a:pPr marL="0" indent="0" algn="ctr">
              <a:buNone/>
            </a:pPr>
            <a:r>
              <a:rPr lang="ja-JP" altLang="en-US" sz="4000" b="1" dirty="0">
                <a:latin typeface="Meiryo" panose="020B0604030504040204" pitchFamily="34" charset="-128"/>
                <a:ea typeface="Meiryo" panose="020B0604030504040204" pitchFamily="34" charset="-128"/>
              </a:rPr>
              <a:t>睡眠</a:t>
            </a:r>
            <a:r>
              <a:rPr lang="ja-JP" altLang="en-US" sz="4000" b="1" dirty="0" smtClean="0">
                <a:latin typeface="Meiryo" panose="020B0604030504040204" pitchFamily="34" charset="-128"/>
                <a:ea typeface="Meiryo" panose="020B0604030504040204" pitchFamily="34" charset="-128"/>
              </a:rPr>
              <a:t>時間</a:t>
            </a:r>
            <a:r>
              <a:rPr lang="en-US" altLang="ja-JP" sz="4000" b="1" dirty="0" smtClean="0">
                <a:solidFill>
                  <a:srgbClr val="FF3399"/>
                </a:solidFill>
                <a:latin typeface="Meiryo" panose="020B0604030504040204" pitchFamily="34" charset="-128"/>
                <a:ea typeface="Meiryo" panose="020B0604030504040204" pitchFamily="34" charset="-128"/>
              </a:rPr>
              <a:t>7</a:t>
            </a:r>
            <a:r>
              <a:rPr lang="ja-JP" altLang="en-US" sz="4000" b="1" dirty="0" smtClean="0">
                <a:solidFill>
                  <a:srgbClr val="FF3399"/>
                </a:solidFill>
                <a:latin typeface="Meiryo" panose="020B0604030504040204" pitchFamily="34" charset="-128"/>
                <a:ea typeface="Meiryo" panose="020B0604030504040204" pitchFamily="34" charset="-128"/>
              </a:rPr>
              <a:t>時間以上</a:t>
            </a:r>
            <a:r>
              <a:rPr lang="ja-JP" altLang="en-US" sz="4000" b="1" dirty="0" smtClean="0">
                <a:latin typeface="Meiryo" panose="020B0604030504040204" pitchFamily="34" charset="-128"/>
                <a:ea typeface="Meiryo" panose="020B0604030504040204" pitchFamily="34" charset="-128"/>
              </a:rPr>
              <a:t>の</a:t>
            </a:r>
            <a:endParaRPr lang="en-US" altLang="ja-JP" sz="4000" b="1" dirty="0" smtClean="0">
              <a:latin typeface="Meiryo" panose="020B0604030504040204" pitchFamily="34" charset="-128"/>
              <a:ea typeface="Meiryo" panose="020B0604030504040204" pitchFamily="34" charset="-128"/>
            </a:endParaRPr>
          </a:p>
          <a:p>
            <a:pPr marL="0" indent="0" algn="ctr">
              <a:buNone/>
            </a:pPr>
            <a:r>
              <a:rPr lang="ja-JP" altLang="en-US" sz="4000" b="1" dirty="0" smtClean="0">
                <a:latin typeface="Meiryo" panose="020B0604030504040204" pitchFamily="34" charset="-128"/>
                <a:ea typeface="Meiryo" panose="020B0604030504040204" pitchFamily="34" charset="-128"/>
              </a:rPr>
              <a:t>運転手と比べた事故の起こりやすさ</a:t>
            </a:r>
            <a:endParaRPr lang="en-US" altLang="ja-JP" sz="4000" b="1" dirty="0" smtClean="0">
              <a:latin typeface="Meiryo" panose="020B0604030504040204" pitchFamily="34" charset="-128"/>
              <a:ea typeface="Meiryo" panose="020B0604030504040204" pitchFamily="34" charset="-128"/>
            </a:endParaRPr>
          </a:p>
        </p:txBody>
      </p:sp>
      <p:sp>
        <p:nvSpPr>
          <p:cNvPr id="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8520" y="3501008"/>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400" b="1" dirty="0" smtClean="0">
                <a:latin typeface="Meiryo" panose="020B0604030504040204" pitchFamily="34" charset="-128"/>
                <a:ea typeface="Meiryo" panose="020B0604030504040204" pitchFamily="34" charset="-128"/>
              </a:rPr>
              <a:t>睡眠時間</a:t>
            </a:r>
            <a:endParaRPr lang="en-US" altLang="ja-JP" sz="2400"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en-US" altLang="ja-JP" sz="2400" b="1" dirty="0">
                <a:solidFill>
                  <a:srgbClr val="FF3399"/>
                </a:solidFill>
                <a:latin typeface="Meiryo" panose="020B0604030504040204" pitchFamily="34" charset="-128"/>
                <a:ea typeface="Meiryo" panose="020B0604030504040204" pitchFamily="34" charset="-128"/>
              </a:rPr>
              <a:t>6-7</a:t>
            </a:r>
            <a:r>
              <a:rPr lang="ja-JP" altLang="en-US" sz="2000" b="1" dirty="0" smtClean="0">
                <a:latin typeface="Meiryo" panose="020B0604030504040204" pitchFamily="34" charset="-128"/>
                <a:ea typeface="Meiryo" panose="020B0604030504040204" pitchFamily="34" charset="-128"/>
              </a:rPr>
              <a:t>時間</a:t>
            </a:r>
            <a:endParaRPr lang="en-US" altLang="ja-JP" sz="2000" b="1" dirty="0" smtClean="0">
              <a:latin typeface="Meiryo" panose="020B0604030504040204" pitchFamily="34" charset="-128"/>
              <a:ea typeface="Meiryo" panose="020B0604030504040204" pitchFamily="34" charset="-128"/>
            </a:endParaRPr>
          </a:p>
        </p:txBody>
      </p:sp>
      <p:sp>
        <p:nvSpPr>
          <p:cNvPr id="10"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979712" y="3501008"/>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400" b="1" dirty="0" smtClean="0">
                <a:latin typeface="Meiryo" panose="020B0604030504040204" pitchFamily="34" charset="-128"/>
                <a:ea typeface="Meiryo" panose="020B0604030504040204" pitchFamily="34" charset="-128"/>
              </a:rPr>
              <a:t>睡眠時間</a:t>
            </a:r>
            <a:endParaRPr lang="en-US" altLang="ja-JP" sz="2400"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en-US" altLang="ja-JP" sz="2400" b="1" dirty="0">
                <a:solidFill>
                  <a:srgbClr val="FF3399"/>
                </a:solidFill>
                <a:latin typeface="Meiryo" panose="020B0604030504040204" pitchFamily="34" charset="-128"/>
                <a:ea typeface="Meiryo" panose="020B0604030504040204" pitchFamily="34" charset="-128"/>
              </a:rPr>
              <a:t>5-6</a:t>
            </a:r>
            <a:r>
              <a:rPr lang="ja-JP" altLang="en-US" sz="2000" b="1" dirty="0" smtClean="0">
                <a:latin typeface="Meiryo" panose="020B0604030504040204" pitchFamily="34" charset="-128"/>
                <a:ea typeface="Meiryo" panose="020B0604030504040204" pitchFamily="34" charset="-128"/>
              </a:rPr>
              <a:t>時間</a:t>
            </a:r>
            <a:endParaRPr lang="en-US" altLang="ja-JP" sz="2000" b="1" dirty="0" smtClean="0">
              <a:latin typeface="Meiryo" panose="020B0604030504040204" pitchFamily="34" charset="-128"/>
              <a:ea typeface="Meiryo" panose="020B0604030504040204" pitchFamily="34" charset="-128"/>
            </a:endParaRPr>
          </a:p>
        </p:txBody>
      </p:sp>
      <p:sp>
        <p:nvSpPr>
          <p:cNvPr id="1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4045457" y="3501008"/>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400" b="1" dirty="0" smtClean="0">
                <a:latin typeface="Meiryo" panose="020B0604030504040204" pitchFamily="34" charset="-128"/>
                <a:ea typeface="Meiryo" panose="020B0604030504040204" pitchFamily="34" charset="-128"/>
              </a:rPr>
              <a:t>睡眠時間</a:t>
            </a:r>
            <a:endParaRPr lang="en-US" altLang="ja-JP" sz="2400"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en-US" altLang="ja-JP" sz="2400" b="1" dirty="0">
                <a:solidFill>
                  <a:srgbClr val="FF3399"/>
                </a:solidFill>
                <a:latin typeface="Meiryo" panose="020B0604030504040204" pitchFamily="34" charset="-128"/>
                <a:ea typeface="Meiryo" panose="020B0604030504040204" pitchFamily="34" charset="-128"/>
              </a:rPr>
              <a:t>4-5</a:t>
            </a:r>
            <a:r>
              <a:rPr lang="ja-JP" altLang="en-US" sz="2000" b="1" dirty="0" smtClean="0">
                <a:latin typeface="Meiryo" panose="020B0604030504040204" pitchFamily="34" charset="-128"/>
                <a:ea typeface="Meiryo" panose="020B0604030504040204" pitchFamily="34" charset="-128"/>
              </a:rPr>
              <a:t>時間</a:t>
            </a:r>
            <a:endParaRPr lang="en-US" altLang="ja-JP" sz="2000" b="1" dirty="0" smtClean="0">
              <a:latin typeface="Meiryo" panose="020B0604030504040204" pitchFamily="34" charset="-128"/>
              <a:ea typeface="Meiryo" panose="020B0604030504040204" pitchFamily="34" charset="-128"/>
            </a:endParaRPr>
          </a:p>
        </p:txBody>
      </p:sp>
      <p:sp>
        <p:nvSpPr>
          <p:cNvPr id="1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133689" y="3501008"/>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400" b="1" dirty="0" smtClean="0">
                <a:latin typeface="Meiryo" panose="020B0604030504040204" pitchFamily="34" charset="-128"/>
                <a:ea typeface="Meiryo" panose="020B0604030504040204" pitchFamily="34" charset="-128"/>
              </a:rPr>
              <a:t>睡眠時間</a:t>
            </a:r>
            <a:endParaRPr lang="en-US" altLang="ja-JP" sz="2400"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en-US" altLang="ja-JP" sz="2400" b="1" dirty="0" smtClean="0">
                <a:solidFill>
                  <a:srgbClr val="FF3399"/>
                </a:solidFill>
                <a:latin typeface="Meiryo" panose="020B0604030504040204" pitchFamily="34" charset="-128"/>
                <a:ea typeface="Meiryo" panose="020B0604030504040204" pitchFamily="34" charset="-128"/>
              </a:rPr>
              <a:t>4</a:t>
            </a:r>
            <a:r>
              <a:rPr lang="ja-JP" altLang="en-US" sz="2000" b="1" dirty="0" smtClean="0">
                <a:latin typeface="Meiryo" panose="020B0604030504040204" pitchFamily="34" charset="-128"/>
                <a:ea typeface="Meiryo" panose="020B0604030504040204" pitchFamily="34" charset="-128"/>
              </a:rPr>
              <a:t>時間未満</a:t>
            </a:r>
            <a:endParaRPr lang="en-US" altLang="ja-JP" sz="2000" b="1" dirty="0" smtClean="0">
              <a:latin typeface="Meiryo" panose="020B0604030504040204" pitchFamily="34" charset="-128"/>
              <a:ea typeface="Meiryo" panose="020B0604030504040204" pitchFamily="34" charset="-128"/>
            </a:endParaRPr>
          </a:p>
        </p:txBody>
      </p:sp>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077" y="1645071"/>
            <a:ext cx="1036657" cy="1772064"/>
          </a:xfrm>
          <a:prstGeom prst="rect">
            <a:avLst/>
          </a:prstGeom>
        </p:spPr>
      </p:pic>
      <p:pic>
        <p:nvPicPr>
          <p:cNvPr id="14" name="図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9554" y="1675588"/>
            <a:ext cx="1036657" cy="1772064"/>
          </a:xfrm>
          <a:prstGeom prst="rect">
            <a:avLst/>
          </a:prstGeom>
        </p:spPr>
      </p:pic>
      <p:pic>
        <p:nvPicPr>
          <p:cNvPr id="15" name="図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9519" y="1642868"/>
            <a:ext cx="1036657" cy="1772064"/>
          </a:xfrm>
          <a:prstGeom prst="rect">
            <a:avLst/>
          </a:prstGeom>
        </p:spPr>
      </p:pic>
      <p:pic>
        <p:nvPicPr>
          <p:cNvPr id="16" name="図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0778" y="1675588"/>
            <a:ext cx="1036657" cy="1772064"/>
          </a:xfrm>
          <a:prstGeom prst="rect">
            <a:avLst/>
          </a:prstGeom>
        </p:spPr>
      </p:pic>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8521" y="544522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4000" b="1" dirty="0" smtClean="0">
                <a:solidFill>
                  <a:srgbClr val="FF3399"/>
                </a:solidFill>
                <a:latin typeface="Meiryo" panose="020B0604030504040204" pitchFamily="34" charset="-128"/>
                <a:ea typeface="Meiryo" panose="020B0604030504040204" pitchFamily="34" charset="-128"/>
              </a:rPr>
              <a:t>1.3</a:t>
            </a:r>
            <a:r>
              <a:rPr lang="ja-JP" altLang="en-US" b="1" dirty="0" smtClean="0">
                <a:solidFill>
                  <a:srgbClr val="FF3399"/>
                </a:solidFill>
                <a:latin typeface="Meiryo" panose="020B0604030504040204" pitchFamily="34" charset="-128"/>
                <a:ea typeface="Meiryo" panose="020B0604030504040204" pitchFamily="34" charset="-128"/>
              </a:rPr>
              <a:t>倍</a:t>
            </a:r>
            <a:endParaRPr lang="en-US" altLang="ja-JP" b="1" dirty="0" smtClean="0">
              <a:solidFill>
                <a:srgbClr val="FF3399"/>
              </a:solidFill>
              <a:latin typeface="Meiryo" panose="020B0604030504040204" pitchFamily="34" charset="-128"/>
              <a:ea typeface="Meiryo" panose="020B0604030504040204" pitchFamily="34" charset="-128"/>
            </a:endParaRPr>
          </a:p>
        </p:txBody>
      </p:sp>
      <p:sp>
        <p:nvSpPr>
          <p:cNvPr id="1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919609" y="544522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4000" b="1" dirty="0" smtClean="0">
                <a:solidFill>
                  <a:srgbClr val="FF3399"/>
                </a:solidFill>
                <a:latin typeface="Meiryo" panose="020B0604030504040204" pitchFamily="34" charset="-128"/>
                <a:ea typeface="Meiryo" panose="020B0604030504040204" pitchFamily="34" charset="-128"/>
              </a:rPr>
              <a:t>1.9</a:t>
            </a:r>
            <a:r>
              <a:rPr lang="ja-JP" altLang="en-US" b="1" dirty="0" smtClean="0">
                <a:solidFill>
                  <a:srgbClr val="FF3399"/>
                </a:solidFill>
                <a:latin typeface="Meiryo" panose="020B0604030504040204" pitchFamily="34" charset="-128"/>
                <a:ea typeface="Meiryo" panose="020B0604030504040204" pitchFamily="34" charset="-128"/>
              </a:rPr>
              <a:t>倍</a:t>
            </a:r>
            <a:endParaRPr lang="en-US" altLang="ja-JP" b="1" dirty="0" smtClean="0">
              <a:solidFill>
                <a:srgbClr val="FF3399"/>
              </a:solidFill>
              <a:latin typeface="Meiryo" panose="020B0604030504040204" pitchFamily="34" charset="-128"/>
              <a:ea typeface="Meiryo" panose="020B0604030504040204" pitchFamily="34" charset="-128"/>
            </a:endParaRPr>
          </a:p>
        </p:txBody>
      </p:sp>
      <p:sp>
        <p:nvSpPr>
          <p:cNvPr id="20"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4045457" y="544522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4000" b="1" dirty="0">
                <a:solidFill>
                  <a:srgbClr val="FF3399"/>
                </a:solidFill>
                <a:latin typeface="Meiryo" panose="020B0604030504040204" pitchFamily="34" charset="-128"/>
                <a:ea typeface="Meiryo" panose="020B0604030504040204" pitchFamily="34" charset="-128"/>
              </a:rPr>
              <a:t>4.3</a:t>
            </a:r>
            <a:r>
              <a:rPr lang="ja-JP" altLang="en-US" b="1" dirty="0" smtClean="0">
                <a:solidFill>
                  <a:srgbClr val="FF3399"/>
                </a:solidFill>
                <a:latin typeface="Meiryo" panose="020B0604030504040204" pitchFamily="34" charset="-128"/>
                <a:ea typeface="Meiryo" panose="020B0604030504040204" pitchFamily="34" charset="-128"/>
              </a:rPr>
              <a:t>倍</a:t>
            </a:r>
            <a:endParaRPr lang="en-US" altLang="ja-JP" b="1" dirty="0" smtClean="0">
              <a:solidFill>
                <a:srgbClr val="FF3399"/>
              </a:solidFill>
              <a:latin typeface="Meiryo" panose="020B0604030504040204" pitchFamily="34" charset="-128"/>
              <a:ea typeface="Meiryo" panose="020B0604030504040204" pitchFamily="34" charset="-128"/>
            </a:endParaRPr>
          </a:p>
        </p:txBody>
      </p:sp>
      <p:sp>
        <p:nvSpPr>
          <p:cNvPr id="2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133688" y="544522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4000" b="1" dirty="0">
                <a:solidFill>
                  <a:srgbClr val="FF3399"/>
                </a:solidFill>
                <a:latin typeface="Meiryo" panose="020B0604030504040204" pitchFamily="34" charset="-128"/>
                <a:ea typeface="Meiryo" panose="020B0604030504040204" pitchFamily="34" charset="-128"/>
              </a:rPr>
              <a:t>11.5</a:t>
            </a:r>
            <a:r>
              <a:rPr lang="ja-JP" altLang="en-US" b="1" dirty="0" smtClean="0">
                <a:solidFill>
                  <a:srgbClr val="FF3399"/>
                </a:solidFill>
                <a:latin typeface="Meiryo" panose="020B0604030504040204" pitchFamily="34" charset="-128"/>
                <a:ea typeface="Meiryo" panose="020B0604030504040204" pitchFamily="34" charset="-128"/>
              </a:rPr>
              <a:t>倍</a:t>
            </a:r>
            <a:endParaRPr lang="en-US" altLang="ja-JP" b="1" dirty="0" smtClean="0">
              <a:solidFill>
                <a:srgbClr val="FF3399"/>
              </a:solidFill>
              <a:latin typeface="Meiryo" panose="020B0604030504040204" pitchFamily="34" charset="-128"/>
              <a:ea typeface="Meiryo" panose="020B0604030504040204" pitchFamily="34" charset="-128"/>
            </a:endParaRPr>
          </a:p>
        </p:txBody>
      </p:sp>
      <p:sp>
        <p:nvSpPr>
          <p:cNvPr id="22" name="下矢印 21"/>
          <p:cNvSpPr/>
          <p:nvPr/>
        </p:nvSpPr>
        <p:spPr>
          <a:xfrm>
            <a:off x="1225454" y="4523188"/>
            <a:ext cx="438090" cy="417980"/>
          </a:xfrm>
          <a:prstGeom prst="downArrow">
            <a:avLst/>
          </a:prstGeom>
          <a:solidFill>
            <a:srgbClr val="FFFF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下矢印 22"/>
          <p:cNvSpPr/>
          <p:nvPr/>
        </p:nvSpPr>
        <p:spPr>
          <a:xfrm>
            <a:off x="3308838" y="4523188"/>
            <a:ext cx="438090" cy="417980"/>
          </a:xfrm>
          <a:prstGeom prst="downArrow">
            <a:avLst/>
          </a:prstGeom>
          <a:solidFill>
            <a:srgbClr val="FFFF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下矢印 23"/>
          <p:cNvSpPr/>
          <p:nvPr/>
        </p:nvSpPr>
        <p:spPr>
          <a:xfrm>
            <a:off x="5358046" y="4523188"/>
            <a:ext cx="438090" cy="417980"/>
          </a:xfrm>
          <a:prstGeom prst="downArrow">
            <a:avLst/>
          </a:prstGeom>
          <a:solidFill>
            <a:srgbClr val="FFFF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下矢印 24"/>
          <p:cNvSpPr/>
          <p:nvPr/>
        </p:nvSpPr>
        <p:spPr>
          <a:xfrm>
            <a:off x="7558400" y="4523188"/>
            <a:ext cx="438090" cy="417980"/>
          </a:xfrm>
          <a:prstGeom prst="downArrow">
            <a:avLst/>
          </a:prstGeom>
          <a:solidFill>
            <a:srgbClr val="FFFF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83013" y="508518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a:latin typeface="Meiryo" panose="020B0604030504040204" pitchFamily="34" charset="-128"/>
                <a:ea typeface="Meiryo" panose="020B0604030504040204" pitchFamily="34" charset="-128"/>
              </a:rPr>
              <a:t>事故リスク</a:t>
            </a:r>
            <a:endParaRPr lang="en-US" altLang="ja-JP" sz="2000" b="1" u="sng" dirty="0" smtClean="0">
              <a:latin typeface="Meiryo" panose="020B0604030504040204" pitchFamily="34" charset="-128"/>
              <a:ea typeface="Meiryo" panose="020B0604030504040204" pitchFamily="34" charset="-128"/>
            </a:endParaRPr>
          </a:p>
        </p:txBody>
      </p:sp>
      <p:sp>
        <p:nvSpPr>
          <p:cNvPr id="27"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951105" y="508518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a:latin typeface="Meiryo" panose="020B0604030504040204" pitchFamily="34" charset="-128"/>
                <a:ea typeface="Meiryo" panose="020B0604030504040204" pitchFamily="34" charset="-128"/>
              </a:rPr>
              <a:t>事故リスク</a:t>
            </a:r>
            <a:endParaRPr lang="en-US" altLang="ja-JP" sz="2000" b="1" u="sng" dirty="0" smtClean="0">
              <a:latin typeface="Meiryo" panose="020B0604030504040204" pitchFamily="34" charset="-128"/>
              <a:ea typeface="Meiryo" panose="020B0604030504040204" pitchFamily="34" charset="-128"/>
            </a:endParaRPr>
          </a:p>
        </p:txBody>
      </p:sp>
      <p:sp>
        <p:nvSpPr>
          <p:cNvPr id="2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3995936" y="5085184"/>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a:latin typeface="Meiryo" panose="020B0604030504040204" pitchFamily="34" charset="-128"/>
                <a:ea typeface="Meiryo" panose="020B0604030504040204" pitchFamily="34" charset="-128"/>
              </a:rPr>
              <a:t>事故リスク</a:t>
            </a:r>
            <a:endParaRPr lang="en-US" altLang="ja-JP" sz="2000" b="1" u="sng" dirty="0" smtClean="0">
              <a:latin typeface="Meiryo" panose="020B0604030504040204" pitchFamily="34" charset="-128"/>
              <a:ea typeface="Meiryo" panose="020B0604030504040204" pitchFamily="34" charset="-128"/>
            </a:endParaRPr>
          </a:p>
        </p:txBody>
      </p:sp>
      <p:sp>
        <p:nvSpPr>
          <p:cNvPr id="2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102192" y="5113320"/>
            <a:ext cx="3190839"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000" b="1" u="sng" dirty="0">
                <a:latin typeface="Meiryo" panose="020B0604030504040204" pitchFamily="34" charset="-128"/>
                <a:ea typeface="Meiryo" panose="020B0604030504040204" pitchFamily="34" charset="-128"/>
              </a:rPr>
              <a:t>事故リスク</a:t>
            </a:r>
            <a:endParaRPr lang="en-US" altLang="ja-JP" sz="2000" b="1" u="sng" dirty="0" smtClean="0">
              <a:latin typeface="Meiryo" panose="020B0604030504040204" pitchFamily="34" charset="-128"/>
              <a:ea typeface="Meiryo" panose="020B0604030504040204" pitchFamily="34" charset="-128"/>
            </a:endParaRPr>
          </a:p>
        </p:txBody>
      </p:sp>
      <p:grpSp>
        <p:nvGrpSpPr>
          <p:cNvPr id="30" name="グループ化 29"/>
          <p:cNvGrpSpPr/>
          <p:nvPr/>
        </p:nvGrpSpPr>
        <p:grpSpPr>
          <a:xfrm>
            <a:off x="64" y="6666595"/>
            <a:ext cx="9537056" cy="230832"/>
            <a:chOff x="64" y="6666595"/>
            <a:chExt cx="9537056" cy="230832"/>
          </a:xfrm>
        </p:grpSpPr>
        <p:sp>
          <p:nvSpPr>
            <p:cNvPr id="31" name="正方形/長方形 30"/>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34" name="正方形/長方形 33"/>
          <p:cNvSpPr/>
          <p:nvPr/>
        </p:nvSpPr>
        <p:spPr>
          <a:xfrm>
            <a:off x="611608" y="6140857"/>
            <a:ext cx="8359273" cy="584775"/>
          </a:xfrm>
          <a:prstGeom prst="rect">
            <a:avLst/>
          </a:prstGeom>
        </p:spPr>
        <p:txBody>
          <a:bodyPr wrap="square">
            <a:spAutoFit/>
          </a:bodyPr>
          <a:lstStyle/>
          <a:p>
            <a:r>
              <a:rPr lang="en-US" altLang="ja-JP" sz="1600" b="1" dirty="0">
                <a:solidFill>
                  <a:schemeClr val="tx1">
                    <a:lumMod val="65000"/>
                    <a:lumOff val="35000"/>
                  </a:schemeClr>
                </a:solidFill>
              </a:rPr>
              <a:t>Brian C. </a:t>
            </a:r>
            <a:r>
              <a:rPr lang="en-US" altLang="ja-JP" sz="1600" b="1" dirty="0" err="1" smtClean="0">
                <a:solidFill>
                  <a:schemeClr val="tx1">
                    <a:lumMod val="65000"/>
                    <a:lumOff val="35000"/>
                  </a:schemeClr>
                </a:solidFill>
              </a:rPr>
              <a:t>Tefft</a:t>
            </a:r>
            <a:r>
              <a:rPr lang="ja-JP" altLang="en-US" sz="1600" b="1" dirty="0" err="1" smtClean="0">
                <a:solidFill>
                  <a:schemeClr val="tx1">
                    <a:lumMod val="65000"/>
                    <a:lumOff val="35000"/>
                  </a:schemeClr>
                </a:solidFill>
              </a:rPr>
              <a:t>．</a:t>
            </a:r>
            <a:r>
              <a:rPr lang="en-US" altLang="ja-JP" sz="1600" b="1" dirty="0" smtClean="0">
                <a:solidFill>
                  <a:schemeClr val="tx1">
                    <a:lumMod val="65000"/>
                    <a:lumOff val="35000"/>
                  </a:schemeClr>
                </a:solidFill>
              </a:rPr>
              <a:t>Acute </a:t>
            </a:r>
            <a:r>
              <a:rPr lang="en-US" altLang="ja-JP" sz="1600" b="1" dirty="0">
                <a:solidFill>
                  <a:schemeClr val="tx1">
                    <a:lumMod val="65000"/>
                    <a:lumOff val="35000"/>
                  </a:schemeClr>
                </a:solidFill>
              </a:rPr>
              <a:t>Sleep Deprivation and Risk of Motor Vehicle Crash </a:t>
            </a:r>
            <a:r>
              <a:rPr lang="en-US" altLang="ja-JP" sz="1600" b="1" dirty="0" smtClean="0">
                <a:solidFill>
                  <a:schemeClr val="tx1">
                    <a:lumMod val="65000"/>
                    <a:lumOff val="35000"/>
                  </a:schemeClr>
                </a:solidFill>
              </a:rPr>
              <a:t>Involvement</a:t>
            </a:r>
            <a:r>
              <a:rPr lang="ja-JP" altLang="en-US" sz="1600" b="1" dirty="0" err="1" smtClean="0">
                <a:solidFill>
                  <a:schemeClr val="tx1">
                    <a:lumMod val="65000"/>
                    <a:lumOff val="35000"/>
                  </a:schemeClr>
                </a:solidFill>
              </a:rPr>
              <a:t>．</a:t>
            </a:r>
            <a:r>
              <a:rPr lang="en-US" altLang="ja-JP" sz="1600" b="1" dirty="0">
                <a:solidFill>
                  <a:schemeClr val="tx1">
                    <a:lumMod val="65000"/>
                    <a:lumOff val="35000"/>
                  </a:schemeClr>
                </a:solidFill>
              </a:rPr>
              <a:t>The AAA Foundation for Traffic Safety’s </a:t>
            </a:r>
            <a:r>
              <a:rPr lang="en-US" altLang="ja-JP" sz="1600" b="1" dirty="0" smtClean="0">
                <a:solidFill>
                  <a:schemeClr val="tx1">
                    <a:lumMod val="65000"/>
                    <a:lumOff val="35000"/>
                  </a:schemeClr>
                </a:solidFill>
              </a:rPr>
              <a:t>report</a:t>
            </a:r>
            <a:r>
              <a:rPr lang="ja-JP" altLang="en-US" sz="1600" b="1" dirty="0" err="1" smtClean="0">
                <a:solidFill>
                  <a:schemeClr val="tx1">
                    <a:lumMod val="65000"/>
                    <a:lumOff val="35000"/>
                  </a:schemeClr>
                </a:solidFill>
              </a:rPr>
              <a:t>．</a:t>
            </a:r>
            <a:r>
              <a:rPr lang="en-US" altLang="ja-JP" sz="1600" b="1" dirty="0" smtClean="0">
                <a:solidFill>
                  <a:schemeClr val="tx1">
                    <a:lumMod val="65000"/>
                    <a:lumOff val="35000"/>
                  </a:schemeClr>
                </a:solidFill>
              </a:rPr>
              <a:t>2016</a:t>
            </a:r>
            <a:endParaRPr lang="ja-JP" altLang="en-US" sz="1600" b="1" dirty="0">
              <a:solidFill>
                <a:schemeClr val="tx1">
                  <a:lumMod val="65000"/>
                  <a:lumOff val="35000"/>
                </a:schemeClr>
              </a:solidFill>
            </a:endParaRPr>
          </a:p>
        </p:txBody>
      </p:sp>
    </p:spTree>
    <p:extLst>
      <p:ext uri="{BB962C8B-B14F-4D97-AF65-F5344CB8AC3E}">
        <p14:creationId xmlns:p14="http://schemas.microsoft.com/office/powerpoint/2010/main" val="16241184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46109E2A-81FC-8F42-90D3-CC013F52A166}"/>
              </a:ext>
            </a:extLst>
          </p:cNvPr>
          <p:cNvSpPr/>
          <p:nvPr/>
        </p:nvSpPr>
        <p:spPr>
          <a:xfrm>
            <a:off x="684244" y="1197347"/>
            <a:ext cx="3887788" cy="5328592"/>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0" name="角丸四角形 9">
            <a:extLst>
              <a:ext uri="{FF2B5EF4-FFF2-40B4-BE49-F238E27FC236}">
                <a16:creationId xmlns:a16="http://schemas.microsoft.com/office/drawing/2014/main" id="{36DA0801-2C38-EB4F-831D-3FB5AD29E9AF}"/>
              </a:ext>
            </a:extLst>
          </p:cNvPr>
          <p:cNvSpPr/>
          <p:nvPr/>
        </p:nvSpPr>
        <p:spPr>
          <a:xfrm>
            <a:off x="4760913" y="1196752"/>
            <a:ext cx="3889375" cy="5328592"/>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1160059" y="5474340"/>
            <a:ext cx="2936158" cy="1267028"/>
          </a:xfrm>
        </p:spPr>
        <p:txBody>
          <a:bodyPr>
            <a:normAutofit fontScale="92500"/>
          </a:bodyPr>
          <a:lstStyle/>
          <a:p>
            <a:pPr marL="0" indent="0" algn="ctr">
              <a:buNone/>
            </a:pPr>
            <a:r>
              <a:rPr lang="ja-JP" altLang="en-US" b="1" dirty="0">
                <a:latin typeface="Meiryo" panose="020B0604030504040204" pitchFamily="34" charset="-128"/>
                <a:ea typeface="Meiryo" panose="020B0604030504040204" pitchFamily="34" charset="-128"/>
              </a:rPr>
              <a:t>肥満</a:t>
            </a:r>
            <a:r>
              <a:rPr lang="ja-JP" altLang="en-US" b="1" dirty="0" smtClean="0">
                <a:latin typeface="Meiryo" panose="020B0604030504040204" pitchFamily="34" charset="-128"/>
                <a:ea typeface="Meiryo" panose="020B0604030504040204" pitchFamily="34" charset="-128"/>
              </a:rPr>
              <a:t>に</a:t>
            </a:r>
            <a:endParaRPr lang="en-US" altLang="ja-JP" b="1" dirty="0" smtClean="0">
              <a:latin typeface="Meiryo" panose="020B0604030504040204" pitchFamily="34" charset="-128"/>
              <a:ea typeface="Meiryo" panose="020B0604030504040204" pitchFamily="34" charset="-128"/>
            </a:endParaRPr>
          </a:p>
          <a:p>
            <a:pPr marL="0" indent="0" algn="ctr">
              <a:buNone/>
            </a:pPr>
            <a:r>
              <a:rPr lang="ja-JP" altLang="en-US" b="1" dirty="0">
                <a:latin typeface="Meiryo" panose="020B0604030504040204" pitchFamily="34" charset="-128"/>
                <a:ea typeface="Meiryo" panose="020B0604030504040204" pitchFamily="34" charset="-128"/>
              </a:rPr>
              <a:t>なりやすくなる</a:t>
            </a:r>
            <a:r>
              <a:rPr lang="ja-JP" altLang="en-US" b="1" dirty="0" smtClean="0">
                <a:latin typeface="Meiryo" panose="020B0604030504040204" pitchFamily="34" charset="-128"/>
                <a:ea typeface="Meiryo" panose="020B0604030504040204" pitchFamily="34" charset="-128"/>
              </a:rPr>
              <a:t> </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93475"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72824"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grpSp>
        <p:nvGrpSpPr>
          <p:cNvPr id="17" name="グループ化 16"/>
          <p:cNvGrpSpPr/>
          <p:nvPr/>
        </p:nvGrpSpPr>
        <p:grpSpPr>
          <a:xfrm>
            <a:off x="1697498" y="2325695"/>
            <a:ext cx="2023232" cy="3047521"/>
            <a:chOff x="1697498" y="2240039"/>
            <a:chExt cx="2023232" cy="3047521"/>
          </a:xfrm>
        </p:grpSpPr>
        <p:pic>
          <p:nvPicPr>
            <p:cNvPr id="14" name="図 13"/>
            <p:cNvPicPr>
              <a:picLocks noChangeAspect="1"/>
            </p:cNvPicPr>
            <p:nvPr/>
          </p:nvPicPr>
          <p:blipFill rotWithShape="1">
            <a:blip r:embed="rId3"/>
            <a:srcRect l="43313" t="74877" r="47427" b="15084"/>
            <a:stretch/>
          </p:blipFill>
          <p:spPr>
            <a:xfrm>
              <a:off x="2064328" y="4671544"/>
              <a:ext cx="1049131" cy="616016"/>
            </a:xfrm>
            <a:prstGeom prst="rect">
              <a:avLst/>
            </a:prstGeom>
          </p:spPr>
        </p:pic>
        <p:grpSp>
          <p:nvGrpSpPr>
            <p:cNvPr id="16" name="グループ化 15"/>
            <p:cNvGrpSpPr/>
            <p:nvPr/>
          </p:nvGrpSpPr>
          <p:grpSpPr>
            <a:xfrm>
              <a:off x="1697498" y="2240039"/>
              <a:ext cx="2023232" cy="2423598"/>
              <a:chOff x="1697498" y="2240039"/>
              <a:chExt cx="2023232" cy="2423598"/>
            </a:xfrm>
          </p:grpSpPr>
          <p:pic>
            <p:nvPicPr>
              <p:cNvPr id="3" name="図 2"/>
              <p:cNvPicPr>
                <a:picLocks noChangeAspect="1"/>
              </p:cNvPicPr>
              <p:nvPr/>
            </p:nvPicPr>
            <p:blipFill rotWithShape="1">
              <a:blip r:embed="rId3"/>
              <a:srcRect l="50385" t="30952" r="30890" b="23777"/>
              <a:stretch/>
            </p:blipFill>
            <p:spPr>
              <a:xfrm rot="226323">
                <a:off x="1773087" y="2301546"/>
                <a:ext cx="1947643" cy="2362091"/>
              </a:xfrm>
              <a:prstGeom prst="rect">
                <a:avLst/>
              </a:prstGeom>
            </p:spPr>
          </p:pic>
          <p:sp>
            <p:nvSpPr>
              <p:cNvPr id="15" name="正方形/長方形 14"/>
              <p:cNvSpPr/>
              <p:nvPr/>
            </p:nvSpPr>
            <p:spPr>
              <a:xfrm>
                <a:off x="1697498" y="2240039"/>
                <a:ext cx="366830" cy="4766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19" name="図 18"/>
          <p:cNvPicPr>
            <a:picLocks noChangeAspect="1"/>
          </p:cNvPicPr>
          <p:nvPr/>
        </p:nvPicPr>
        <p:blipFill rotWithShape="1">
          <a:blip r:embed="rId4" cstate="print">
            <a:extLst>
              <a:ext uri="{28A0092B-C50C-407E-A947-70E740481C1C}">
                <a14:useLocalDpi xmlns:a14="http://schemas.microsoft.com/office/drawing/2010/main" val="0"/>
              </a:ext>
            </a:extLst>
          </a:blip>
          <a:srcRect r="62003" b="50468"/>
          <a:stretch/>
        </p:blipFill>
        <p:spPr>
          <a:xfrm rot="1290780">
            <a:off x="5482804" y="2780794"/>
            <a:ext cx="2328401" cy="2276472"/>
          </a:xfrm>
          <a:prstGeom prst="rect">
            <a:avLst/>
          </a:prstGeom>
        </p:spPr>
      </p:pic>
      <p:sp>
        <p:nvSpPr>
          <p:cNvPr id="1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308250" y="5474340"/>
            <a:ext cx="2936158" cy="1267028"/>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スマートな</a:t>
            </a:r>
            <a:endParaRPr lang="en-US" altLang="ja-JP"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体型でいられる </a:t>
            </a:r>
            <a:endParaRPr lang="ja-JP" altLang="en-US" b="1" dirty="0">
              <a:latin typeface="Meiryo" panose="020B0604030504040204" pitchFamily="34" charset="-128"/>
              <a:ea typeface="Meiryo" panose="020B0604030504040204" pitchFamily="34" charset="-128"/>
            </a:endParaRPr>
          </a:p>
        </p:txBody>
      </p:sp>
      <p:sp>
        <p:nvSpPr>
          <p:cNvPr id="20" name="正方形/長方形 19"/>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71600"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睡眠と体型</a:t>
            </a:r>
            <a:endParaRPr lang="ja-JP" altLang="en-US" sz="4000" b="1"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248359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bwMode="auto">
          <a:xfrm>
            <a:off x="-24050" y="-1984"/>
            <a:ext cx="9168049" cy="982712"/>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6" name="テキスト ボックス 5"/>
          <p:cNvSpPr txBox="1"/>
          <p:nvPr/>
        </p:nvSpPr>
        <p:spPr>
          <a:xfrm>
            <a:off x="1547664" y="912912"/>
            <a:ext cx="6768752" cy="461665"/>
          </a:xfrm>
          <a:prstGeom prst="rect">
            <a:avLst/>
          </a:prstGeom>
          <a:noFill/>
        </p:spPr>
        <p:txBody>
          <a:bodyPr wrap="square" rtlCol="0">
            <a:spAutoFit/>
          </a:bodyPr>
          <a:lstStyle/>
          <a:p>
            <a:pPr algn="l">
              <a:spcBef>
                <a:spcPct val="50000"/>
              </a:spcBef>
            </a:pPr>
            <a:r>
              <a:rPr lang="ja-JP" altLang="en-US" sz="2400" dirty="0" smtClean="0">
                <a:solidFill>
                  <a:srgbClr val="000000"/>
                </a:solidFill>
                <a:latin typeface="HGS創英角ｺﾞｼｯｸUB" panose="020B0900000000000000" pitchFamily="50" charset="-128"/>
                <a:ea typeface="HGS創英角ｺﾞｼｯｸUB" panose="020B0900000000000000" pitchFamily="50" charset="-128"/>
              </a:rPr>
              <a:t>対　象：富山県内小学１年生　男児</a:t>
            </a:r>
            <a:r>
              <a:rPr lang="en-US" altLang="ja-JP" sz="2400" dirty="0" smtClean="0">
                <a:solidFill>
                  <a:srgbClr val="000000"/>
                </a:solidFill>
                <a:latin typeface="HGS創英角ｺﾞｼｯｸUB" panose="020B0900000000000000" pitchFamily="50" charset="-128"/>
                <a:ea typeface="HGS創英角ｺﾞｼｯｸUB" panose="020B0900000000000000" pitchFamily="50" charset="-128"/>
              </a:rPr>
              <a:t>4,194</a:t>
            </a:r>
            <a:r>
              <a:rPr lang="ja-JP" altLang="en-US" sz="2400" dirty="0" smtClean="0">
                <a:solidFill>
                  <a:srgbClr val="000000"/>
                </a:solidFill>
                <a:latin typeface="HGS創英角ｺﾞｼｯｸUB" panose="020B0900000000000000" pitchFamily="50" charset="-128"/>
                <a:ea typeface="HGS創英角ｺﾞｼｯｸUB" panose="020B0900000000000000" pitchFamily="50" charset="-128"/>
              </a:rPr>
              <a:t>人　</a:t>
            </a:r>
            <a:endParaRPr lang="ja-JP" altLang="en-US" sz="2400" dirty="0">
              <a:solidFill>
                <a:srgbClr val="000000"/>
              </a:solidFill>
              <a:latin typeface="HGS創英角ｺﾞｼｯｸUB" panose="020B0900000000000000" pitchFamily="50" charset="-128"/>
              <a:ea typeface="HGS創英角ｺﾞｼｯｸUB" panose="020B0900000000000000" pitchFamily="50" charset="-128"/>
            </a:endParaRPr>
          </a:p>
        </p:txBody>
      </p:sp>
      <p:sp>
        <p:nvSpPr>
          <p:cNvPr id="7" name="正方形/長方形 6"/>
          <p:cNvSpPr/>
          <p:nvPr/>
        </p:nvSpPr>
        <p:spPr>
          <a:xfrm>
            <a:off x="3208301" y="5051276"/>
            <a:ext cx="5290231" cy="276999"/>
          </a:xfrm>
          <a:prstGeom prst="rect">
            <a:avLst/>
          </a:prstGeom>
          <a:noFill/>
          <a:ln>
            <a:noFill/>
          </a:ln>
        </p:spPr>
        <p:txBody>
          <a:bodyPr wrap="none" lIns="91440" tIns="45720" rIns="91440" bIns="45720">
            <a:spAutoFit/>
          </a:bodyPr>
          <a:lstStyle/>
          <a:p>
            <a:pPr algn="ctr">
              <a:spcBef>
                <a:spcPct val="50000"/>
              </a:spcBef>
            </a:pPr>
            <a:r>
              <a:rPr lang="ja-JP" altLang="en-US" sz="1200" dirty="0" smtClean="0">
                <a:ln w="12700">
                  <a:noFill/>
                  <a:prstDash val="solid"/>
                </a:ln>
                <a:solidFill>
                  <a:sysClr val="windowText" lastClr="000000"/>
                </a:solidFill>
                <a:latin typeface="HGS創英角ｺﾞｼｯｸUB" pitchFamily="50" charset="-128"/>
                <a:ea typeface="HGS創英角ｺﾞｼｯｸUB" pitchFamily="50" charset="-128"/>
              </a:rPr>
              <a:t>富山大学大学院医学薬学研究部保健医学講座</a:t>
            </a:r>
            <a:r>
              <a:rPr lang="en-US" altLang="ja-JP" sz="1200" dirty="0" smtClean="0">
                <a:ln w="12700">
                  <a:noFill/>
                  <a:prstDash val="solid"/>
                </a:ln>
                <a:solidFill>
                  <a:sysClr val="windowText" lastClr="000000"/>
                </a:solidFill>
                <a:latin typeface="HGS創英角ｺﾞｼｯｸUB" pitchFamily="50" charset="-128"/>
                <a:ea typeface="HGS創英角ｺﾞｼｯｸUB" pitchFamily="50" charset="-128"/>
              </a:rPr>
              <a:t>HP</a:t>
            </a:r>
            <a:r>
              <a:rPr lang="ja-JP" altLang="en-US" sz="1200" dirty="0" smtClean="0">
                <a:ln w="12700">
                  <a:noFill/>
                  <a:prstDash val="solid"/>
                </a:ln>
                <a:solidFill>
                  <a:sysClr val="windowText" lastClr="000000"/>
                </a:solidFill>
                <a:latin typeface="HGS創英角ｺﾞｼｯｸUB" pitchFamily="50" charset="-128"/>
                <a:ea typeface="HGS創英角ｺﾞｼｯｸUB" pitchFamily="50" charset="-128"/>
              </a:rPr>
              <a:t>より抜粋（富山スタディ）</a:t>
            </a:r>
            <a:endParaRPr lang="ja-JP" altLang="en-US" sz="1200" dirty="0">
              <a:ln w="12700">
                <a:noFill/>
                <a:prstDash val="solid"/>
              </a:ln>
              <a:solidFill>
                <a:sysClr val="windowText" lastClr="000000"/>
              </a:solidFill>
              <a:latin typeface="HGS創英角ｺﾞｼｯｸUB" pitchFamily="50" charset="-128"/>
              <a:ea typeface="HGS創英角ｺﾞｼｯｸUB" pitchFamily="50" charset="-128"/>
            </a:endParaRPr>
          </a:p>
        </p:txBody>
      </p:sp>
      <p:sp>
        <p:nvSpPr>
          <p:cNvPr id="10" name="正方形/長方形 9"/>
          <p:cNvSpPr/>
          <p:nvPr/>
        </p:nvSpPr>
        <p:spPr>
          <a:xfrm>
            <a:off x="1636372" y="67271"/>
            <a:ext cx="5827236" cy="769441"/>
          </a:xfrm>
          <a:prstGeom prst="rect">
            <a:avLst/>
          </a:prstGeom>
          <a:noFill/>
        </p:spPr>
        <p:txBody>
          <a:bodyPr wrap="none" lIns="91440" tIns="45720" rIns="91440" bIns="45720">
            <a:spAutoFit/>
          </a:bodyPr>
          <a:lstStyle/>
          <a:p>
            <a:pPr algn="ctr">
              <a:spcBef>
                <a:spcPct val="50000"/>
              </a:spcBef>
            </a:pPr>
            <a:r>
              <a:rPr lang="ja-JP" altLang="en-US" sz="4400" dirty="0">
                <a:ln w="12700">
                  <a:noFill/>
                  <a:prstDash val="solid"/>
                </a:ln>
                <a:latin typeface="HGS創英角ｺﾞｼｯｸUB" pitchFamily="50" charset="-128"/>
                <a:ea typeface="HGS創英角ｺﾞｼｯｸUB" pitchFamily="50" charset="-128"/>
              </a:rPr>
              <a:t>睡眠</a:t>
            </a:r>
            <a:r>
              <a:rPr lang="ja-JP" altLang="en-US" sz="4400" dirty="0" smtClean="0">
                <a:ln w="12700">
                  <a:noFill/>
                  <a:prstDash val="solid"/>
                </a:ln>
                <a:latin typeface="HGS創英角ｺﾞｼｯｸUB" pitchFamily="50" charset="-128"/>
                <a:ea typeface="HGS創英角ｺﾞｼｯｸUB" pitchFamily="50" charset="-128"/>
              </a:rPr>
              <a:t>時間と肥満の関係</a:t>
            </a:r>
            <a:endParaRPr lang="ja-JP" altLang="en-US" sz="4400" dirty="0">
              <a:ln w="12700">
                <a:noFill/>
                <a:prstDash val="solid"/>
              </a:ln>
              <a:latin typeface="HGS創英角ｺﾞｼｯｸUB" pitchFamily="50" charset="-128"/>
              <a:ea typeface="HGS創英角ｺﾞｼｯｸUB" pitchFamily="50" charset="-128"/>
            </a:endParaRPr>
          </a:p>
        </p:txBody>
      </p:sp>
      <p:graphicFrame>
        <p:nvGraphicFramePr>
          <p:cNvPr id="9" name="グラフ 8"/>
          <p:cNvGraphicFramePr>
            <a:graphicFrameLocks/>
          </p:cNvGraphicFramePr>
          <p:nvPr>
            <p:extLst/>
          </p:nvPr>
        </p:nvGraphicFramePr>
        <p:xfrm>
          <a:off x="743550" y="1268760"/>
          <a:ext cx="7632848" cy="3816424"/>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a:spLocks noChangeArrowheads="1"/>
          </p:cNvSpPr>
          <p:nvPr/>
        </p:nvSpPr>
        <p:spPr bwMode="auto">
          <a:xfrm>
            <a:off x="743550" y="5445125"/>
            <a:ext cx="7640233" cy="1292662"/>
          </a:xfrm>
          <a:prstGeom prst="rect">
            <a:avLst/>
          </a:prstGeom>
          <a:noFill/>
          <a:ln w="38100">
            <a:solidFill>
              <a:schemeClr val="tx1">
                <a:lumMod val="50000"/>
                <a:lumOff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1" fontAlgn="base" latinLnBrk="0" hangingPunct="1">
              <a:lnSpc>
                <a:spcPct val="130000"/>
              </a:lnSpc>
              <a:spcBef>
                <a:spcPct val="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Times New Roman" pitchFamily="18" charset="0"/>
              </a:rPr>
              <a:t>睡眠時間が</a:t>
            </a:r>
            <a:r>
              <a:rPr kumimoji="1" lang="en-US" altLang="ja-JP" sz="2000" b="1" i="0" u="none" strike="noStrike" cap="none" normalizeH="0" baseline="0" dirty="0" smtClean="0">
                <a:ln>
                  <a:noFill/>
                </a:ln>
                <a:solidFill>
                  <a:srgbClr val="FF3399"/>
                </a:solidFill>
                <a:effectLst/>
                <a:latin typeface="メイリオ" panose="020B0604030504040204" pitchFamily="50" charset="-128"/>
                <a:ea typeface="メイリオ" panose="020B0604030504040204" pitchFamily="50" charset="-128"/>
                <a:cs typeface="Times New Roman" pitchFamily="18" charset="0"/>
              </a:rPr>
              <a:t>10</a:t>
            </a:r>
            <a:r>
              <a:rPr kumimoji="1" lang="ja-JP" altLang="en-US" sz="2000" b="1" i="0" u="none" strike="noStrike" cap="none" normalizeH="0" baseline="0" dirty="0" smtClean="0">
                <a:ln>
                  <a:noFill/>
                </a:ln>
                <a:solidFill>
                  <a:srgbClr val="FF3399"/>
                </a:solidFill>
                <a:effectLst/>
                <a:latin typeface="メイリオ" panose="020B0604030504040204" pitchFamily="50" charset="-128"/>
                <a:ea typeface="メイリオ" panose="020B0604030504040204" pitchFamily="50" charset="-128"/>
                <a:cs typeface="Times New Roman" pitchFamily="18" charset="0"/>
              </a:rPr>
              <a:t>時間よりも短い</a:t>
            </a:r>
            <a:r>
              <a:rPr kumimoji="1" lang="ja-JP" altLang="en-US" sz="20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Times New Roman" pitchFamily="18" charset="0"/>
              </a:rPr>
              <a:t>子ども（</a:t>
            </a:r>
            <a:r>
              <a:rPr kumimoji="1" lang="en-US" altLang="ja-JP" sz="20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Times New Roman" pitchFamily="18" charset="0"/>
              </a:rPr>
              <a:t>6-9</a:t>
            </a:r>
            <a:r>
              <a:rPr kumimoji="1" lang="ja-JP" altLang="en-US" sz="20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Times New Roman" pitchFamily="18" charset="0"/>
              </a:rPr>
              <a:t>歳）は、</a:t>
            </a:r>
            <a:endParaRPr kumimoji="1" lang="en-US" altLang="ja-JP" sz="20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Times New Roman" pitchFamily="18" charset="0"/>
            </a:endParaRPr>
          </a:p>
          <a:p>
            <a:pPr marL="0" marR="0" lvl="0" indent="304800" algn="l" defTabSz="914400" rtl="0" eaLnBrk="1" fontAlgn="base" latinLnBrk="0" hangingPunct="1">
              <a:lnSpc>
                <a:spcPct val="130000"/>
              </a:lnSpc>
              <a:spcBef>
                <a:spcPct val="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Times New Roman" pitchFamily="18" charset="0"/>
              </a:rPr>
              <a:t>十分な睡眠をとっている子どもよりも　</a:t>
            </a:r>
            <a:r>
              <a:rPr kumimoji="1" lang="en-US" altLang="ja-JP" sz="2000" b="1" i="0" u="none" strike="noStrike" cap="none" normalizeH="0" baseline="0" dirty="0" smtClean="0">
                <a:ln>
                  <a:noFill/>
                </a:ln>
                <a:solidFill>
                  <a:srgbClr val="FF3399"/>
                </a:solidFill>
                <a:effectLst/>
                <a:latin typeface="メイリオ" panose="020B0604030504040204" pitchFamily="50" charset="-128"/>
                <a:ea typeface="メイリオ" panose="020B0604030504040204" pitchFamily="50" charset="-128"/>
                <a:cs typeface="Times New Roman" pitchFamily="18" charset="0"/>
              </a:rPr>
              <a:t>1.5-2.5</a:t>
            </a:r>
            <a:r>
              <a:rPr kumimoji="1" lang="ja-JP" altLang="en-US" sz="2000" b="1" i="0" u="none" strike="noStrike" cap="none" normalizeH="0" baseline="0" dirty="0" smtClean="0">
                <a:ln>
                  <a:noFill/>
                </a:ln>
                <a:solidFill>
                  <a:srgbClr val="FF3399"/>
                </a:solidFill>
                <a:effectLst/>
                <a:latin typeface="メイリオ" panose="020B0604030504040204" pitchFamily="50" charset="-128"/>
                <a:ea typeface="メイリオ" panose="020B0604030504040204" pitchFamily="50" charset="-128"/>
                <a:cs typeface="Times New Roman" pitchFamily="18" charset="0"/>
              </a:rPr>
              <a:t>倍</a:t>
            </a:r>
            <a:r>
              <a:rPr kumimoji="1" lang="ja-JP" altLang="en-US" sz="20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Times New Roman" pitchFamily="18" charset="0"/>
              </a:rPr>
              <a:t>太りやすい</a:t>
            </a:r>
            <a:endParaRPr kumimoji="1" lang="en-US" altLang="ja-JP" sz="20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Times New Roman" pitchFamily="18" charset="0"/>
            </a:endParaRPr>
          </a:p>
          <a:p>
            <a:pPr marL="0" marR="0" lvl="0" indent="304800" algn="l" defTabSz="914400" rtl="0" eaLnBrk="1" fontAlgn="base" latinLnBrk="0" hangingPunct="1">
              <a:lnSpc>
                <a:spcPct val="130000"/>
              </a:lnSpc>
              <a:spcBef>
                <a:spcPct val="0"/>
              </a:spcBef>
              <a:spcAft>
                <a:spcPct val="0"/>
              </a:spcAft>
              <a:buClrTx/>
              <a:buSzTx/>
              <a:buFontTx/>
              <a:buNone/>
              <a:tabLst/>
            </a:pPr>
            <a:r>
              <a:rPr kumimoji="1" lang="ja-JP" altLang="en-US" sz="20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Times New Roman" pitchFamily="18" charset="0"/>
              </a:rPr>
              <a:t>という研究報告があります。</a:t>
            </a:r>
            <a:endParaRPr kumimoji="1" lang="ja-JP" altLang="en-US" sz="16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ＭＳ Ｐゴシック" pitchFamily="50" charset="-128"/>
            </a:endParaRPr>
          </a:p>
        </p:txBody>
      </p:sp>
    </p:spTree>
    <p:extLst>
      <p:ext uri="{BB962C8B-B14F-4D97-AF65-F5344CB8AC3E}">
        <p14:creationId xmlns:p14="http://schemas.microsoft.com/office/powerpoint/2010/main" val="8848853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a:extLst>
              <a:ext uri="{FF2B5EF4-FFF2-40B4-BE49-F238E27FC236}">
                <a16:creationId xmlns:a16="http://schemas.microsoft.com/office/drawing/2014/main" id="{46109E2A-81FC-8F42-90D3-CC013F52A166}"/>
              </a:ext>
            </a:extLst>
          </p:cNvPr>
          <p:cNvSpPr/>
          <p:nvPr/>
        </p:nvSpPr>
        <p:spPr>
          <a:xfrm>
            <a:off x="782880" y="1108967"/>
            <a:ext cx="3887788" cy="5445887"/>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 name="角丸四角形 8">
            <a:extLst>
              <a:ext uri="{FF2B5EF4-FFF2-40B4-BE49-F238E27FC236}">
                <a16:creationId xmlns:a16="http://schemas.microsoft.com/office/drawing/2014/main" id="{36DA0801-2C38-EB4F-831D-3FB5AD29E9AF}"/>
              </a:ext>
            </a:extLst>
          </p:cNvPr>
          <p:cNvSpPr/>
          <p:nvPr/>
        </p:nvSpPr>
        <p:spPr>
          <a:xfrm>
            <a:off x="4760913" y="1118685"/>
            <a:ext cx="3889375" cy="5445887"/>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 name="コンテンツ プレースホルダー 2">
            <a:extLst>
              <a:ext uri="{FF2B5EF4-FFF2-40B4-BE49-F238E27FC236}">
                <a16:creationId xmlns:a16="http://schemas.microsoft.com/office/drawing/2014/main" id="{576B6AA5-481D-1348-8BB2-444C4719CF5F}"/>
              </a:ext>
            </a:extLst>
          </p:cNvPr>
          <p:cNvSpPr>
            <a:spLocks noGrp="1"/>
          </p:cNvSpPr>
          <p:nvPr>
            <p:ph idx="4294967295"/>
          </p:nvPr>
        </p:nvSpPr>
        <p:spPr>
          <a:xfrm>
            <a:off x="841300" y="3674140"/>
            <a:ext cx="3874716" cy="546948"/>
          </a:xfrm>
          <a:prstGeom prst="rect">
            <a:avLst/>
          </a:prstGeom>
        </p:spPr>
        <p:txBody>
          <a:bodyPr>
            <a:normAutofit/>
          </a:bodyPr>
          <a:lstStyle/>
          <a:p>
            <a:pPr marL="0" indent="0" algn="ctr">
              <a:buNone/>
            </a:pPr>
            <a:r>
              <a:rPr lang="ja-JP" altLang="en-US" sz="2400" b="1" dirty="0">
                <a:latin typeface="Meiryo" panose="020B0604030504040204" pitchFamily="34" charset="-128"/>
                <a:ea typeface="Meiryo" panose="020B0604030504040204" pitchFamily="34" charset="-128"/>
              </a:rPr>
              <a:t>病気</a:t>
            </a:r>
            <a:r>
              <a:rPr lang="ja-JP" altLang="en-US" sz="2400" b="1" dirty="0" smtClean="0">
                <a:latin typeface="Meiryo" panose="020B0604030504040204" pitchFamily="34" charset="-128"/>
                <a:ea typeface="Meiryo" panose="020B0604030504040204" pitchFamily="34" charset="-128"/>
              </a:rPr>
              <a:t>にかかりやすくなる </a:t>
            </a:r>
            <a:endParaRPr kumimoji="1" lang="ja-JP" altLang="en-US" sz="2400" b="1" dirty="0">
              <a:latin typeface="Meiryo" panose="020B0604030504040204" pitchFamily="34" charset="-128"/>
              <a:ea typeface="Meiryo" panose="020B0604030504040204" pitchFamily="34" charset="-128"/>
            </a:endParaRPr>
          </a:p>
        </p:txBody>
      </p:sp>
      <p:grpSp>
        <p:nvGrpSpPr>
          <p:cNvPr id="5" name="グループ化 4"/>
          <p:cNvGrpSpPr/>
          <p:nvPr/>
        </p:nvGrpSpPr>
        <p:grpSpPr>
          <a:xfrm>
            <a:off x="64" y="6666595"/>
            <a:ext cx="9537056" cy="230832"/>
            <a:chOff x="64" y="6666595"/>
            <a:chExt cx="9537056" cy="230832"/>
          </a:xfrm>
        </p:grpSpPr>
        <p:sp>
          <p:nvSpPr>
            <p:cNvPr id="6" name="正方形/長方形 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004048" y="5320822"/>
            <a:ext cx="3528392" cy="7200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元気にすごせる </a:t>
            </a:r>
            <a:endParaRPr lang="ja-JP" altLang="en-US" b="1" dirty="0">
              <a:latin typeface="Meiryo" panose="020B0604030504040204" pitchFamily="34" charset="-128"/>
              <a:ea typeface="Meiryo" panose="020B0604030504040204" pitchFamily="34" charset="-128"/>
            </a:endParaRPr>
          </a:p>
        </p:txBody>
      </p:sp>
      <p:pic>
        <p:nvPicPr>
          <p:cNvPr id="12" name="図 11"/>
          <p:cNvPicPr>
            <a:picLocks noChangeAspect="1"/>
          </p:cNvPicPr>
          <p:nvPr/>
        </p:nvPicPr>
        <p:blipFill rotWithShape="1">
          <a:blip r:embed="rId4"/>
          <a:srcRect l="32203" t="31691" r="33718" b="16997"/>
          <a:stretch/>
        </p:blipFill>
        <p:spPr>
          <a:xfrm>
            <a:off x="5322535" y="2657500"/>
            <a:ext cx="2903696" cy="2368256"/>
          </a:xfrm>
          <a:prstGeom prst="rect">
            <a:avLst/>
          </a:prstGeom>
        </p:spPr>
      </p:pic>
      <p:pic>
        <p:nvPicPr>
          <p:cNvPr id="13" name="図 12"/>
          <p:cNvPicPr>
            <a:picLocks noChangeAspect="1"/>
          </p:cNvPicPr>
          <p:nvPr/>
        </p:nvPicPr>
        <p:blipFill rotWithShape="1">
          <a:blip r:embed="rId5"/>
          <a:srcRect l="37484" t="27036" r="38447" b="21323"/>
          <a:stretch/>
        </p:blipFill>
        <p:spPr>
          <a:xfrm>
            <a:off x="1085473" y="4005064"/>
            <a:ext cx="1498528" cy="1741532"/>
          </a:xfrm>
          <a:prstGeom prst="rect">
            <a:avLst/>
          </a:prstGeom>
        </p:spPr>
      </p:pic>
      <p:pic>
        <p:nvPicPr>
          <p:cNvPr id="14" name="図 13"/>
          <p:cNvPicPr>
            <a:picLocks noChangeAspect="1"/>
          </p:cNvPicPr>
          <p:nvPr/>
        </p:nvPicPr>
        <p:blipFill>
          <a:blip r:embed="rId6"/>
          <a:stretch>
            <a:fillRect/>
          </a:stretch>
        </p:blipFill>
        <p:spPr>
          <a:xfrm>
            <a:off x="2771800" y="4005064"/>
            <a:ext cx="1731018" cy="1747955"/>
          </a:xfrm>
          <a:prstGeom prst="rect">
            <a:avLst/>
          </a:prstGeom>
        </p:spPr>
      </p:pic>
      <p:sp>
        <p:nvSpPr>
          <p:cNvPr id="15" name="コンテンツ プレースホルダー 2">
            <a:extLst>
              <a:ext uri="{FF2B5EF4-FFF2-40B4-BE49-F238E27FC236}">
                <a16:creationId xmlns:a16="http://schemas.microsoft.com/office/drawing/2014/main" id="{576B6AA5-481D-1348-8BB2-444C4719CF5F}"/>
              </a:ext>
            </a:extLst>
          </p:cNvPr>
          <p:cNvSpPr>
            <a:spLocks noGrp="1"/>
          </p:cNvSpPr>
          <p:nvPr>
            <p:ph idx="4294967295"/>
          </p:nvPr>
        </p:nvSpPr>
        <p:spPr>
          <a:xfrm>
            <a:off x="899592" y="5644445"/>
            <a:ext cx="1620824" cy="896675"/>
          </a:xfrm>
          <a:prstGeom prst="rect">
            <a:avLst/>
          </a:prstGeom>
        </p:spPr>
        <p:txBody>
          <a:bodyPr>
            <a:normAutofit/>
          </a:bodyPr>
          <a:lstStyle/>
          <a:p>
            <a:pPr marL="0" indent="0" algn="ctr">
              <a:buNone/>
            </a:pPr>
            <a:r>
              <a:rPr lang="ja-JP" altLang="en-US" sz="2400" b="1" dirty="0">
                <a:latin typeface="Meiryo" panose="020B0604030504040204" pitchFamily="34" charset="-128"/>
                <a:ea typeface="Meiryo" panose="020B0604030504040204" pitchFamily="34" charset="-128"/>
              </a:rPr>
              <a:t>血圧</a:t>
            </a:r>
            <a:r>
              <a:rPr lang="ja-JP" altLang="en-US" sz="2400" b="1" dirty="0" smtClean="0">
                <a:latin typeface="Meiryo" panose="020B0604030504040204" pitchFamily="34" charset="-128"/>
                <a:ea typeface="Meiryo" panose="020B0604030504040204" pitchFamily="34" charset="-128"/>
              </a:rPr>
              <a:t>が</a:t>
            </a:r>
            <a:endParaRPr lang="en-US" altLang="ja-JP" sz="2400" b="1" dirty="0" smtClean="0">
              <a:latin typeface="Meiryo" panose="020B0604030504040204" pitchFamily="34" charset="-128"/>
              <a:ea typeface="Meiryo" panose="020B0604030504040204" pitchFamily="34" charset="-128"/>
            </a:endParaRPr>
          </a:p>
          <a:p>
            <a:pPr marL="0" indent="0" algn="ctr">
              <a:buNone/>
            </a:pPr>
            <a:r>
              <a:rPr lang="ja-JP" altLang="en-US" sz="2400" b="1" dirty="0" smtClean="0">
                <a:latin typeface="Meiryo" panose="020B0604030504040204" pitchFamily="34" charset="-128"/>
                <a:ea typeface="Meiryo" panose="020B0604030504040204" pitchFamily="34" charset="-128"/>
              </a:rPr>
              <a:t>高くなる </a:t>
            </a:r>
            <a:endParaRPr kumimoji="1" lang="ja-JP" altLang="en-US" sz="2400" b="1" dirty="0">
              <a:latin typeface="Meiryo" panose="020B0604030504040204" pitchFamily="34" charset="-128"/>
              <a:ea typeface="Meiryo" panose="020B0604030504040204" pitchFamily="34" charset="-128"/>
            </a:endParaRPr>
          </a:p>
        </p:txBody>
      </p:sp>
      <p:sp>
        <p:nvSpPr>
          <p:cNvPr id="16" name="コンテンツ プレースホルダー 2">
            <a:extLst>
              <a:ext uri="{FF2B5EF4-FFF2-40B4-BE49-F238E27FC236}">
                <a16:creationId xmlns:a16="http://schemas.microsoft.com/office/drawing/2014/main" id="{576B6AA5-481D-1348-8BB2-444C4719CF5F}"/>
              </a:ext>
            </a:extLst>
          </p:cNvPr>
          <p:cNvSpPr>
            <a:spLocks noGrp="1"/>
          </p:cNvSpPr>
          <p:nvPr>
            <p:ph idx="4294967295"/>
          </p:nvPr>
        </p:nvSpPr>
        <p:spPr>
          <a:xfrm>
            <a:off x="2674246" y="5690364"/>
            <a:ext cx="1829686" cy="1267028"/>
          </a:xfrm>
          <a:prstGeom prst="rect">
            <a:avLst/>
          </a:prstGeom>
        </p:spPr>
        <p:txBody>
          <a:bodyPr>
            <a:normAutofit/>
          </a:bodyPr>
          <a:lstStyle/>
          <a:p>
            <a:pPr marL="0" indent="0" algn="ctr">
              <a:buNone/>
            </a:pPr>
            <a:r>
              <a:rPr lang="ja-JP" altLang="en-US" sz="2400" b="1" dirty="0">
                <a:latin typeface="Meiryo" panose="020B0604030504040204" pitchFamily="34" charset="-128"/>
                <a:ea typeface="Meiryo" panose="020B0604030504040204" pitchFamily="34" charset="-128"/>
              </a:rPr>
              <a:t>寿命</a:t>
            </a:r>
            <a:r>
              <a:rPr lang="ja-JP" altLang="en-US" sz="2400" b="1" dirty="0" smtClean="0">
                <a:latin typeface="Meiryo" panose="020B0604030504040204" pitchFamily="34" charset="-128"/>
                <a:ea typeface="Meiryo" panose="020B0604030504040204" pitchFamily="34" charset="-128"/>
              </a:rPr>
              <a:t>が</a:t>
            </a:r>
            <a:endParaRPr lang="en-US" altLang="ja-JP" sz="2400" b="1" dirty="0" smtClean="0">
              <a:latin typeface="Meiryo" panose="020B0604030504040204" pitchFamily="34" charset="-128"/>
              <a:ea typeface="Meiryo" panose="020B0604030504040204" pitchFamily="34" charset="-128"/>
            </a:endParaRPr>
          </a:p>
          <a:p>
            <a:pPr marL="0" indent="0" algn="ctr">
              <a:buNone/>
            </a:pPr>
            <a:r>
              <a:rPr lang="ja-JP" altLang="en-US" sz="2400" b="1" dirty="0" smtClean="0">
                <a:latin typeface="Meiryo" panose="020B0604030504040204" pitchFamily="34" charset="-128"/>
                <a:ea typeface="Meiryo" panose="020B0604030504040204" pitchFamily="34" charset="-128"/>
              </a:rPr>
              <a:t>短くなる </a:t>
            </a:r>
            <a:endParaRPr kumimoji="1" lang="ja-JP" altLang="en-US" sz="2400" b="1" dirty="0">
              <a:latin typeface="Meiryo" panose="020B0604030504040204" pitchFamily="34" charset="-128"/>
              <a:ea typeface="Meiryo" panose="020B0604030504040204" pitchFamily="34" charset="-128"/>
            </a:endParaRPr>
          </a:p>
        </p:txBody>
      </p:sp>
      <p:pic>
        <p:nvPicPr>
          <p:cNvPr id="17" name="図 16"/>
          <p:cNvPicPr>
            <a:picLocks noChangeAspect="1"/>
          </p:cNvPicPr>
          <p:nvPr/>
        </p:nvPicPr>
        <p:blipFill rotWithShape="1">
          <a:blip r:embed="rId7"/>
          <a:srcRect l="25393" t="15437" r="23619" b="12894"/>
          <a:stretch/>
        </p:blipFill>
        <p:spPr>
          <a:xfrm>
            <a:off x="1799692" y="2217269"/>
            <a:ext cx="1944216" cy="1480267"/>
          </a:xfrm>
          <a:prstGeom prst="rect">
            <a:avLst/>
          </a:prstGeom>
        </p:spPr>
      </p:pic>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165137" y="1196752"/>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076056" y="1196752"/>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20" name="正方形/長方形 19"/>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71600"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睡眠と健康</a:t>
            </a:r>
            <a:endParaRPr lang="ja-JP" altLang="en-US" sz="4000" b="1"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529483984"/>
      </p:ext>
    </p:extLst>
  </p:cSld>
  <p:clrMapOvr>
    <a:masterClrMapping/>
  </p:clrMapOvr>
  <p:transition>
    <p:sndAc>
      <p:stSnd>
        <p:snd r:embed="rId3" name="click.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144115" y="2685225"/>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smtClean="0">
                <a:solidFill>
                  <a:srgbClr val="FF3399"/>
                </a:solidFill>
                <a:latin typeface="メイリオ" panose="020B0604030504040204" pitchFamily="50" charset="-128"/>
                <a:ea typeface="メイリオ" panose="020B0604030504040204" pitchFamily="50" charset="-128"/>
              </a:rPr>
              <a:t> </a:t>
            </a:r>
            <a:r>
              <a:rPr lang="ja-JP" altLang="en-US" sz="4000" b="1" dirty="0">
                <a:solidFill>
                  <a:srgbClr val="FF3399"/>
                </a:solidFill>
                <a:latin typeface="メイリオ" panose="020B0604030504040204" pitchFamily="50" charset="-128"/>
                <a:ea typeface="メイリオ" panose="020B0604030504040204" pitchFamily="50" charset="-128"/>
              </a:rPr>
              <a:t>みなさん</a:t>
            </a:r>
            <a:r>
              <a:rPr lang="ja-JP" altLang="en-US" sz="4000" b="1" dirty="0" smtClean="0">
                <a:solidFill>
                  <a:srgbClr val="FF3399"/>
                </a:solidFill>
                <a:latin typeface="メイリオ" panose="020B0604030504040204" pitchFamily="50" charset="-128"/>
                <a:ea typeface="メイリオ" panose="020B0604030504040204" pitchFamily="50" charset="-128"/>
              </a:rPr>
              <a:t> の </a:t>
            </a:r>
            <a:r>
              <a:rPr lang="ja-JP" altLang="en-US" sz="4000" b="1" dirty="0">
                <a:solidFill>
                  <a:srgbClr val="FF3399"/>
                </a:solidFill>
                <a:latin typeface="メイリオ" panose="020B0604030504040204" pitchFamily="50" charset="-128"/>
                <a:ea typeface="メイリオ" panose="020B0604030504040204" pitchFamily="50" charset="-128"/>
              </a:rPr>
              <a:t>睡眠習慣</a:t>
            </a:r>
            <a:r>
              <a:rPr lang="ja-JP" altLang="en-US" sz="4000" b="1" dirty="0" smtClean="0">
                <a:solidFill>
                  <a:srgbClr val="FF3399"/>
                </a:solidFill>
                <a:latin typeface="メイリオ" panose="020B0604030504040204" pitchFamily="50" charset="-128"/>
                <a:ea typeface="メイリオ" panose="020B0604030504040204" pitchFamily="50" charset="-128"/>
              </a:rPr>
              <a:t> は？</a:t>
            </a:r>
            <a:endParaRPr lang="en-US" altLang="ja-JP" sz="4000" b="1" dirty="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9741058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855" name="テキスト ボックス 2">
            <a:extLst>
              <a:ext uri="{FF2B5EF4-FFF2-40B4-BE49-F238E27FC236}">
                <a16:creationId xmlns:a16="http://schemas.microsoft.com/office/drawing/2014/main" id="{AE59C634-4F08-374A-A1B4-C1A2C21F260C}"/>
              </a:ext>
            </a:extLst>
          </p:cNvPr>
          <p:cNvSpPr txBox="1">
            <a:spLocks noChangeArrowheads="1"/>
          </p:cNvSpPr>
          <p:nvPr/>
        </p:nvSpPr>
        <p:spPr bwMode="auto">
          <a:xfrm>
            <a:off x="143700" y="188640"/>
            <a:ext cx="88566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3600" b="1" dirty="0">
                <a:latin typeface="メイリオ" panose="020B0604030504040204" pitchFamily="50" charset="-128"/>
                <a:ea typeface="メイリオ" panose="020B0604030504040204" pitchFamily="50" charset="-128"/>
              </a:rPr>
              <a:t>学校がある日は何時</a:t>
            </a:r>
            <a:r>
              <a:rPr lang="ja-JP" altLang="en-US" sz="3600" b="1" dirty="0" smtClean="0">
                <a:latin typeface="メイリオ" panose="020B0604030504040204" pitchFamily="50" charset="-128"/>
                <a:ea typeface="メイリオ" panose="020B0604030504040204" pitchFamily="50" charset="-128"/>
              </a:rPr>
              <a:t>に</a:t>
            </a:r>
            <a:r>
              <a:rPr lang="ja-JP" altLang="en-US" sz="3600" b="1" dirty="0">
                <a:latin typeface="メイリオ" panose="020B0604030504040204" pitchFamily="50" charset="-128"/>
                <a:ea typeface="メイリオ" panose="020B0604030504040204" pitchFamily="50" charset="-128"/>
              </a:rPr>
              <a:t>寝ます</a:t>
            </a:r>
            <a:r>
              <a:rPr lang="ja-JP" altLang="en-US" sz="3600" b="1" dirty="0" smtClean="0">
                <a:latin typeface="メイリオ" panose="020B0604030504040204" pitchFamily="50" charset="-128"/>
                <a:ea typeface="メイリオ" panose="020B0604030504040204" pitchFamily="50" charset="-128"/>
              </a:rPr>
              <a:t>か？</a:t>
            </a:r>
            <a:endParaRPr lang="en-US" altLang="ja-JP" sz="3600" b="1" dirty="0">
              <a:latin typeface="メイリオ" panose="020B0604030504040204" pitchFamily="50" charset="-128"/>
              <a:ea typeface="メイリオ" panose="020B0604030504040204" pitchFamily="50" charset="-128"/>
            </a:endParaRPr>
          </a:p>
        </p:txBody>
      </p:sp>
      <p:grpSp>
        <p:nvGrpSpPr>
          <p:cNvPr id="290" name="グループ化 289"/>
          <p:cNvGrpSpPr/>
          <p:nvPr/>
        </p:nvGrpSpPr>
        <p:grpSpPr>
          <a:xfrm>
            <a:off x="64" y="6798568"/>
            <a:ext cx="9537056" cy="230832"/>
            <a:chOff x="64" y="6666595"/>
            <a:chExt cx="9537056" cy="230832"/>
          </a:xfrm>
        </p:grpSpPr>
        <p:sp>
          <p:nvSpPr>
            <p:cNvPr id="291" name="正方形/長方形 290"/>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5" name="テキスト ボックス 304"/>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749914574"/>
      </p:ext>
    </p:extLst>
  </p:cSld>
  <p:clrMapOvr>
    <a:masterClrMapping/>
  </p:clrMapOvr>
  <p:transition>
    <p:sndAc>
      <p:stSnd>
        <p:snd r:embed="rId3" name="click.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929" name="テキスト ボックス 730">
            <a:extLst>
              <a:ext uri="{FF2B5EF4-FFF2-40B4-BE49-F238E27FC236}">
                <a16:creationId xmlns:a16="http://schemas.microsoft.com/office/drawing/2014/main" id="{267FDE03-5A2F-514D-8E45-C7CD3A87A4AE}"/>
              </a:ext>
            </a:extLst>
          </p:cNvPr>
          <p:cNvSpPr txBox="1">
            <a:spLocks noChangeArrowheads="1"/>
          </p:cNvSpPr>
          <p:nvPr/>
        </p:nvSpPr>
        <p:spPr bwMode="auto">
          <a:xfrm>
            <a:off x="5783202" y="6577005"/>
            <a:ext cx="3600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1400" dirty="0" err="1">
                <a:latin typeface="HGPｺﾞｼｯｸE" panose="020B0900000000000000" pitchFamily="34" charset="-128"/>
                <a:ea typeface="HGPｺﾞｼｯｸE" panose="020B0900000000000000" pitchFamily="34" charset="-128"/>
              </a:rPr>
              <a:t>とよやま</a:t>
            </a:r>
            <a:r>
              <a:rPr lang="ja-JP" altLang="en-US" sz="1400" dirty="0">
                <a:latin typeface="HGPｺﾞｼｯｸE" panose="020B0900000000000000" pitchFamily="34" charset="-128"/>
                <a:ea typeface="HGPｺﾞｼｯｸE" panose="020B0900000000000000" pitchFamily="34" charset="-128"/>
              </a:rPr>
              <a:t>小学校１・２・３ねんせいアンケート</a:t>
            </a:r>
          </a:p>
        </p:txBody>
      </p:sp>
      <p:grpSp>
        <p:nvGrpSpPr>
          <p:cNvPr id="260" name="グループ化 259"/>
          <p:cNvGrpSpPr/>
          <p:nvPr/>
        </p:nvGrpSpPr>
        <p:grpSpPr>
          <a:xfrm>
            <a:off x="64" y="6666595"/>
            <a:ext cx="9537056" cy="230832"/>
            <a:chOff x="64" y="6666595"/>
            <a:chExt cx="9537056" cy="230832"/>
          </a:xfrm>
        </p:grpSpPr>
        <p:sp>
          <p:nvSpPr>
            <p:cNvPr id="261" name="正方形/長方形 260"/>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2" name="テキスト ボックス 261"/>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263" name="テキスト ボックス 2">
            <a:extLst>
              <a:ext uri="{FF2B5EF4-FFF2-40B4-BE49-F238E27FC236}">
                <a16:creationId xmlns:a16="http://schemas.microsoft.com/office/drawing/2014/main" id="{AE59C634-4F08-374A-A1B4-C1A2C21F260C}"/>
              </a:ext>
            </a:extLst>
          </p:cNvPr>
          <p:cNvSpPr txBox="1">
            <a:spLocks noChangeArrowheads="1"/>
          </p:cNvSpPr>
          <p:nvPr/>
        </p:nvSpPr>
        <p:spPr bwMode="auto">
          <a:xfrm>
            <a:off x="143700" y="188640"/>
            <a:ext cx="88566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3600" b="1" dirty="0">
                <a:latin typeface="メイリオ" panose="020B0604030504040204" pitchFamily="50" charset="-128"/>
                <a:ea typeface="メイリオ" panose="020B0604030504040204" pitchFamily="50" charset="-128"/>
              </a:rPr>
              <a:t>学校がある日は何時</a:t>
            </a:r>
            <a:r>
              <a:rPr lang="ja-JP" altLang="en-US" sz="3600" b="1" dirty="0" smtClean="0">
                <a:latin typeface="メイリオ" panose="020B0604030504040204" pitchFamily="50" charset="-128"/>
                <a:ea typeface="メイリオ" panose="020B0604030504040204" pitchFamily="50" charset="-128"/>
              </a:rPr>
              <a:t>に起きますか？</a:t>
            </a:r>
            <a:endParaRPr lang="en-US" altLang="ja-JP" sz="36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283095068"/>
      </p:ext>
    </p:extLst>
  </p:cSld>
  <p:clrMapOvr>
    <a:masterClrMapping/>
  </p:clrMapOvr>
  <p:transition>
    <p:sndAc>
      <p:stSnd>
        <p:snd r:embed="rId3" name="click.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144115" y="2276872"/>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smtClean="0">
                <a:solidFill>
                  <a:srgbClr val="FF3399"/>
                </a:solidFill>
                <a:latin typeface="メイリオ" panose="020B0604030504040204" pitchFamily="50" charset="-128"/>
                <a:ea typeface="メイリオ" panose="020B0604030504040204" pitchFamily="50" charset="-128"/>
              </a:rPr>
              <a:t>しっかり</a:t>
            </a:r>
            <a:r>
              <a:rPr lang="ja-JP" altLang="en-US" sz="4000" b="1" dirty="0">
                <a:solidFill>
                  <a:srgbClr val="FF3399"/>
                </a:solidFill>
                <a:latin typeface="メイリオ" panose="020B0604030504040204" pitchFamily="50" charset="-128"/>
                <a:ea typeface="メイリオ" panose="020B0604030504040204" pitchFamily="50" charset="-128"/>
              </a:rPr>
              <a:t>眠る</a:t>
            </a:r>
            <a:r>
              <a:rPr lang="ja-JP" altLang="en-US" sz="4000" b="1" dirty="0" smtClean="0">
                <a:solidFill>
                  <a:srgbClr val="FF3399"/>
                </a:solidFill>
                <a:latin typeface="メイリオ" panose="020B0604030504040204" pitchFamily="50" charset="-128"/>
                <a:ea typeface="メイリオ" panose="020B0604030504040204" pitchFamily="50" charset="-128"/>
              </a:rPr>
              <a:t>ため</a:t>
            </a:r>
            <a:r>
              <a:rPr lang="ja-JP" altLang="en-US" sz="4000" b="1" dirty="0" smtClean="0">
                <a:solidFill>
                  <a:srgbClr val="FF3399"/>
                </a:solidFill>
                <a:latin typeface="メイリオ" panose="020B0604030504040204" pitchFamily="50" charset="-128"/>
                <a:ea typeface="メイリオ" panose="020B0604030504040204" pitchFamily="50" charset="-128"/>
              </a:rPr>
              <a:t>に</a:t>
            </a:r>
            <a:endParaRPr lang="en-US" altLang="ja-JP" sz="4000" b="1" dirty="0" smtClean="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6527364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コネクタ 12"/>
          <p:cNvCxnSpPr/>
          <p:nvPr/>
        </p:nvCxnSpPr>
        <p:spPr>
          <a:xfrm>
            <a:off x="107504" y="3598284"/>
            <a:ext cx="8856984" cy="46740"/>
          </a:xfrm>
          <a:prstGeom prst="line">
            <a:avLst/>
          </a:prstGeom>
          <a:ln w="38100"/>
        </p:spPr>
        <p:style>
          <a:lnRef idx="1">
            <a:schemeClr val="accent6"/>
          </a:lnRef>
          <a:fillRef idx="0">
            <a:schemeClr val="accent6"/>
          </a:fillRef>
          <a:effectRef idx="0">
            <a:schemeClr val="accent6"/>
          </a:effectRef>
          <a:fontRef idx="minor">
            <a:schemeClr val="tx1"/>
          </a:fontRef>
        </p:style>
      </p:cxnSp>
      <p:pic>
        <p:nvPicPr>
          <p:cNvPr id="10" name="図 9"/>
          <p:cNvPicPr>
            <a:picLocks noChangeAspect="1"/>
          </p:cNvPicPr>
          <p:nvPr/>
        </p:nvPicPr>
        <p:blipFill>
          <a:blip r:embed="rId3"/>
          <a:stretch>
            <a:fillRect/>
          </a:stretch>
        </p:blipFill>
        <p:spPr>
          <a:xfrm>
            <a:off x="181608" y="6476"/>
            <a:ext cx="936104" cy="969990"/>
          </a:xfrm>
          <a:prstGeom prst="rect">
            <a:avLst/>
          </a:prstGeom>
        </p:spPr>
      </p:pic>
      <p:sp>
        <p:nvSpPr>
          <p:cNvPr id="11" name="テキスト ボックス 10"/>
          <p:cNvSpPr txBox="1">
            <a:spLocks noChangeArrowheads="1"/>
          </p:cNvSpPr>
          <p:nvPr/>
        </p:nvSpPr>
        <p:spPr bwMode="auto">
          <a:xfrm>
            <a:off x="135308" y="980728"/>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早起きをする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4" name="テキスト ボックス 13"/>
          <p:cNvSpPr txBox="1">
            <a:spLocks noChangeArrowheads="1"/>
          </p:cNvSpPr>
          <p:nvPr/>
        </p:nvSpPr>
        <p:spPr bwMode="auto">
          <a:xfrm>
            <a:off x="3036947" y="980728"/>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カーテンをあける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6" name="テキスト ボックス 15"/>
          <p:cNvSpPr txBox="1">
            <a:spLocks noChangeArrowheads="1"/>
          </p:cNvSpPr>
          <p:nvPr/>
        </p:nvSpPr>
        <p:spPr bwMode="auto">
          <a:xfrm>
            <a:off x="3059832" y="3789040"/>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体を動かす</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8" name="テキスト ボックス 17"/>
          <p:cNvSpPr txBox="1">
            <a:spLocks noChangeArrowheads="1"/>
          </p:cNvSpPr>
          <p:nvPr/>
        </p:nvSpPr>
        <p:spPr bwMode="auto">
          <a:xfrm>
            <a:off x="5838927" y="980728"/>
            <a:ext cx="34523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朝</a:t>
            </a: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ごはんを</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しっかり食べる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grpSp>
        <p:nvGrpSpPr>
          <p:cNvPr id="19" name="グループ化 18"/>
          <p:cNvGrpSpPr/>
          <p:nvPr/>
        </p:nvGrpSpPr>
        <p:grpSpPr>
          <a:xfrm>
            <a:off x="64" y="6666595"/>
            <a:ext cx="9537056" cy="230832"/>
            <a:chOff x="64" y="6666595"/>
            <a:chExt cx="9537056" cy="230832"/>
          </a:xfrm>
        </p:grpSpPr>
        <p:sp>
          <p:nvSpPr>
            <p:cNvPr id="20" name="正方形/長方形 1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22" name="図 21"/>
          <p:cNvPicPr>
            <a:picLocks noChangeAspect="1"/>
          </p:cNvPicPr>
          <p:nvPr/>
        </p:nvPicPr>
        <p:blipFill rotWithShape="1">
          <a:blip r:embed="rId4" cstate="print">
            <a:extLst>
              <a:ext uri="{28A0092B-C50C-407E-A947-70E740481C1C}">
                <a14:useLocalDpi xmlns:a14="http://schemas.microsoft.com/office/drawing/2010/main" val="0"/>
              </a:ext>
            </a:extLst>
          </a:blip>
          <a:srcRect l="13984" t="16943" r="14212" b="17787"/>
          <a:stretch/>
        </p:blipFill>
        <p:spPr>
          <a:xfrm>
            <a:off x="6205725" y="1993031"/>
            <a:ext cx="2505127" cy="1610438"/>
          </a:xfrm>
          <a:prstGeom prst="rect">
            <a:avLst/>
          </a:prstGeom>
        </p:spPr>
      </p:pic>
      <p:pic>
        <p:nvPicPr>
          <p:cNvPr id="23" name="図 22"/>
          <p:cNvPicPr>
            <a:picLocks noChangeAspect="1"/>
          </p:cNvPicPr>
          <p:nvPr/>
        </p:nvPicPr>
        <p:blipFill rotWithShape="1">
          <a:blip r:embed="rId5" cstate="print">
            <a:extLst>
              <a:ext uri="{28A0092B-C50C-407E-A947-70E740481C1C}">
                <a14:useLocalDpi xmlns:a14="http://schemas.microsoft.com/office/drawing/2010/main" val="0"/>
              </a:ext>
            </a:extLst>
          </a:blip>
          <a:srcRect l="13677" t="6209" r="13223" b="9220"/>
          <a:stretch/>
        </p:blipFill>
        <p:spPr>
          <a:xfrm>
            <a:off x="3277693" y="4523716"/>
            <a:ext cx="2446435" cy="2001628"/>
          </a:xfrm>
          <a:prstGeom prst="rect">
            <a:avLst/>
          </a:prstGeom>
        </p:spPr>
      </p:pic>
      <p:cxnSp>
        <p:nvCxnSpPr>
          <p:cNvPr id="15" name="直線コネクタ 14"/>
          <p:cNvCxnSpPr/>
          <p:nvPr/>
        </p:nvCxnSpPr>
        <p:spPr>
          <a:xfrm>
            <a:off x="2996019" y="1057561"/>
            <a:ext cx="40928" cy="5438353"/>
          </a:xfrm>
          <a:prstGeom prst="line">
            <a:avLst/>
          </a:prstGeom>
          <a:ln w="57150"/>
        </p:spPr>
        <p:style>
          <a:lnRef idx="1">
            <a:schemeClr val="accent6"/>
          </a:lnRef>
          <a:fillRef idx="0">
            <a:schemeClr val="accent6"/>
          </a:fillRef>
          <a:effectRef idx="0">
            <a:schemeClr val="accent6"/>
          </a:effectRef>
          <a:fontRef idx="minor">
            <a:schemeClr val="tx1"/>
          </a:fontRef>
        </p:style>
      </p:cxnSp>
      <p:cxnSp>
        <p:nvCxnSpPr>
          <p:cNvPr id="24" name="直線コネクタ 23"/>
          <p:cNvCxnSpPr/>
          <p:nvPr/>
        </p:nvCxnSpPr>
        <p:spPr>
          <a:xfrm>
            <a:off x="5934798" y="1040480"/>
            <a:ext cx="24219" cy="5441321"/>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7" name="図 6"/>
          <p:cNvPicPr>
            <a:picLocks noChangeAspect="1"/>
          </p:cNvPicPr>
          <p:nvPr/>
        </p:nvPicPr>
        <p:blipFill>
          <a:blip r:embed="rId6"/>
          <a:stretch>
            <a:fillRect/>
          </a:stretch>
        </p:blipFill>
        <p:spPr>
          <a:xfrm>
            <a:off x="3230707" y="1675591"/>
            <a:ext cx="2565429" cy="1870393"/>
          </a:xfrm>
          <a:prstGeom prst="rect">
            <a:avLst/>
          </a:prstGeom>
        </p:spPr>
      </p:pic>
      <p:sp>
        <p:nvSpPr>
          <p:cNvPr id="25" name="テキスト ボックス 24"/>
          <p:cNvSpPr txBox="1">
            <a:spLocks noChangeArrowheads="1"/>
          </p:cNvSpPr>
          <p:nvPr/>
        </p:nvSpPr>
        <p:spPr bwMode="auto">
          <a:xfrm>
            <a:off x="157844" y="3717032"/>
            <a:ext cx="278542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休みの日も</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寝坊しない</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26" name="テキスト ボックス 25"/>
          <p:cNvSpPr txBox="1">
            <a:spLocks noChangeArrowheads="1"/>
          </p:cNvSpPr>
          <p:nvPr/>
        </p:nvSpPr>
        <p:spPr bwMode="auto">
          <a:xfrm>
            <a:off x="6179060" y="3781489"/>
            <a:ext cx="278542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学校</a:t>
            </a: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から帰って</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昼寝をしない</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5" name="図 4"/>
          <p:cNvPicPr>
            <a:picLocks noChangeAspect="1"/>
          </p:cNvPicPr>
          <p:nvPr/>
        </p:nvPicPr>
        <p:blipFill rotWithShape="1">
          <a:blip r:embed="rId7"/>
          <a:srcRect l="28650" t="29499" r="30119" b="14508"/>
          <a:stretch/>
        </p:blipFill>
        <p:spPr>
          <a:xfrm>
            <a:off x="6205725" y="4779881"/>
            <a:ext cx="2470731" cy="1817471"/>
          </a:xfrm>
          <a:prstGeom prst="rect">
            <a:avLst/>
          </a:prstGeom>
        </p:spPr>
      </p:pic>
      <p:pic>
        <p:nvPicPr>
          <p:cNvPr id="27" name="図 26"/>
          <p:cNvPicPr>
            <a:picLocks noChangeAspect="1"/>
          </p:cNvPicPr>
          <p:nvPr/>
        </p:nvPicPr>
        <p:blipFill rotWithShape="1">
          <a:blip r:embed="rId8"/>
          <a:srcRect l="28650" t="20449" r="30959" b="18848"/>
          <a:stretch/>
        </p:blipFill>
        <p:spPr>
          <a:xfrm>
            <a:off x="415153" y="4721286"/>
            <a:ext cx="2212631" cy="1801222"/>
          </a:xfrm>
          <a:prstGeom prst="rect">
            <a:avLst/>
          </a:prstGeom>
        </p:spPr>
      </p:pic>
      <p:pic>
        <p:nvPicPr>
          <p:cNvPr id="29" name="図 28"/>
          <p:cNvPicPr>
            <a:picLocks noChangeAspect="1"/>
          </p:cNvPicPr>
          <p:nvPr/>
        </p:nvPicPr>
        <p:blipFill rotWithShape="1">
          <a:blip r:embed="rId9" cstate="print">
            <a:extLst>
              <a:ext uri="{28A0092B-C50C-407E-A947-70E740481C1C}">
                <a14:useLocalDpi xmlns:a14="http://schemas.microsoft.com/office/drawing/2010/main" val="0"/>
              </a:ext>
            </a:extLst>
          </a:blip>
          <a:srcRect l="19288" t="15482" r="20863" b="15481"/>
          <a:stretch/>
        </p:blipFill>
        <p:spPr>
          <a:xfrm>
            <a:off x="395429" y="1683669"/>
            <a:ext cx="2232355" cy="1821133"/>
          </a:xfrm>
          <a:prstGeom prst="rect">
            <a:avLst/>
          </a:prstGeom>
        </p:spPr>
      </p:pic>
      <p:sp>
        <p:nvSpPr>
          <p:cNvPr id="33" name="正方形/長方形 32"/>
          <p:cNvSpPr/>
          <p:nvPr/>
        </p:nvSpPr>
        <p:spPr bwMode="auto">
          <a:xfrm>
            <a:off x="1331639" y="-1984"/>
            <a:ext cx="7812361" cy="946145"/>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35" name="正方形/長方形 34"/>
          <p:cNvSpPr/>
          <p:nvPr/>
        </p:nvSpPr>
        <p:spPr>
          <a:xfrm>
            <a:off x="903784" y="121893"/>
            <a:ext cx="8420744" cy="900246"/>
          </a:xfrm>
          <a:prstGeom prst="rect">
            <a:avLst/>
          </a:prstGeom>
          <a:noFill/>
        </p:spPr>
        <p:txBody>
          <a:bodyPr wrap="square" lIns="91440" tIns="45720" rIns="91440" bIns="45720">
            <a:spAutoFit/>
          </a:bodyPr>
          <a:lstStyle/>
          <a:p>
            <a:pPr algn="ctr"/>
            <a:r>
              <a:rPr lang="ja-JP" altLang="en-US" sz="4000" dirty="0">
                <a:ln w="12700">
                  <a:noFill/>
                  <a:prstDash val="solid"/>
                </a:ln>
                <a:latin typeface="HGS創英角ｺﾞｼｯｸUB" pitchFamily="50" charset="-128"/>
                <a:ea typeface="HGS創英角ｺﾞｼｯｸUB" pitchFamily="50" charset="-128"/>
              </a:rPr>
              <a:t>しっかり</a:t>
            </a:r>
            <a:r>
              <a:rPr lang="ja-JP" altLang="en-US" sz="4000" dirty="0" smtClean="0">
                <a:ln w="12700">
                  <a:noFill/>
                  <a:prstDash val="solid"/>
                </a:ln>
                <a:latin typeface="HGS創英角ｺﾞｼｯｸUB" pitchFamily="50" charset="-128"/>
                <a:ea typeface="HGS創英角ｺﾞｼｯｸUB" pitchFamily="50" charset="-128"/>
              </a:rPr>
              <a:t>眠るために（朝～昼）</a:t>
            </a:r>
            <a:endParaRPr lang="en-US" altLang="ja-JP" sz="4000" dirty="0" smtClean="0">
              <a:ln w="12700">
                <a:noFill/>
                <a:prstDash val="solid"/>
              </a:ln>
              <a:latin typeface="HGS創英角ｺﾞｼｯｸUB" pitchFamily="50" charset="-128"/>
              <a:ea typeface="HGS創英角ｺﾞｼｯｸUB" pitchFamily="50" charset="-128"/>
            </a:endParaRPr>
          </a:p>
          <a:p>
            <a:pPr algn="ctr">
              <a:lnSpc>
                <a:spcPts val="1500"/>
              </a:lnSpc>
            </a:pPr>
            <a:r>
              <a:rPr lang="ja-JP" altLang="en-US" sz="4000" dirty="0">
                <a:ln w="12700">
                  <a:noFill/>
                  <a:prstDash val="solid"/>
                </a:ln>
                <a:latin typeface="HGS創英角ｺﾞｼｯｸUB" pitchFamily="50" charset="-128"/>
                <a:ea typeface="HGS創英角ｺﾞｼｯｸUB" pitchFamily="50" charset="-128"/>
              </a:rPr>
              <a:t>　</a:t>
            </a:r>
            <a:r>
              <a:rPr lang="ja-JP" altLang="en-US" sz="4000" dirty="0" smtClean="0">
                <a:ln w="12700">
                  <a:noFill/>
                  <a:prstDash val="solid"/>
                </a:ln>
                <a:latin typeface="HGS創英角ｺﾞｼｯｸUB" pitchFamily="50" charset="-128"/>
                <a:ea typeface="HGS創英角ｺﾞｼｯｸUB" pitchFamily="50" charset="-128"/>
              </a:rPr>
              <a:t>　　　　</a:t>
            </a:r>
            <a:endParaRPr lang="ja-JP" altLang="en-US" sz="4000" cap="none" spc="0" dirty="0">
              <a:ln w="12700">
                <a:noFill/>
                <a:prstDash val="solid"/>
              </a:ln>
              <a:latin typeface="HGS創英角ｺﾞｼｯｸUB" pitchFamily="50" charset="-128"/>
              <a:ea typeface="HGS創英角ｺﾞｼｯｸUB" pitchFamily="50" charset="-128"/>
            </a:endParaRPr>
          </a:p>
        </p:txBody>
      </p:sp>
    </p:spTree>
    <p:extLst>
      <p:ext uri="{BB962C8B-B14F-4D97-AF65-F5344CB8AC3E}">
        <p14:creationId xmlns:p14="http://schemas.microsoft.com/office/powerpoint/2010/main" val="1650041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p:cNvSpPr/>
          <p:nvPr/>
        </p:nvSpPr>
        <p:spPr bwMode="auto">
          <a:xfrm>
            <a:off x="1331639" y="-1984"/>
            <a:ext cx="7812361" cy="946145"/>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pic>
        <p:nvPicPr>
          <p:cNvPr id="6" name="図 5"/>
          <p:cNvPicPr>
            <a:picLocks noChangeAspect="1"/>
          </p:cNvPicPr>
          <p:nvPr/>
        </p:nvPicPr>
        <p:blipFill>
          <a:blip r:embed="rId3"/>
          <a:stretch>
            <a:fillRect/>
          </a:stretch>
        </p:blipFill>
        <p:spPr>
          <a:xfrm>
            <a:off x="1188966" y="4355382"/>
            <a:ext cx="2274513" cy="2149716"/>
          </a:xfrm>
          <a:prstGeom prst="rect">
            <a:avLst/>
          </a:prstGeom>
        </p:spPr>
      </p:pic>
      <p:sp>
        <p:nvSpPr>
          <p:cNvPr id="15" name="テキスト ボックス 14"/>
          <p:cNvSpPr txBox="1">
            <a:spLocks noChangeArrowheads="1"/>
          </p:cNvSpPr>
          <p:nvPr/>
        </p:nvSpPr>
        <p:spPr bwMode="auto">
          <a:xfrm>
            <a:off x="907017" y="3844079"/>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お風呂に入る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cxnSp>
        <p:nvCxnSpPr>
          <p:cNvPr id="23" name="直線コネクタ 22"/>
          <p:cNvCxnSpPr/>
          <p:nvPr/>
        </p:nvCxnSpPr>
        <p:spPr>
          <a:xfrm>
            <a:off x="4644736" y="1016319"/>
            <a:ext cx="9664" cy="54932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H="1">
            <a:off x="143949" y="3717032"/>
            <a:ext cx="8676523"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図 4"/>
          <p:cNvPicPr>
            <a:picLocks noChangeAspect="1"/>
          </p:cNvPicPr>
          <p:nvPr/>
        </p:nvPicPr>
        <p:blipFill rotWithShape="1">
          <a:blip r:embed="rId4"/>
          <a:srcRect l="23932" t="15491"/>
          <a:stretch/>
        </p:blipFill>
        <p:spPr>
          <a:xfrm>
            <a:off x="208213" y="86218"/>
            <a:ext cx="949497" cy="828260"/>
          </a:xfrm>
          <a:prstGeom prst="rect">
            <a:avLst/>
          </a:prstGeom>
        </p:spPr>
      </p:pic>
      <p:pic>
        <p:nvPicPr>
          <p:cNvPr id="32" name="図 31"/>
          <p:cNvPicPr>
            <a:picLocks noChangeAspect="1"/>
          </p:cNvPicPr>
          <p:nvPr/>
        </p:nvPicPr>
        <p:blipFill>
          <a:blip r:embed="rId5"/>
          <a:stretch>
            <a:fillRect/>
          </a:stretch>
        </p:blipFill>
        <p:spPr>
          <a:xfrm>
            <a:off x="5531225" y="1689660"/>
            <a:ext cx="2414586" cy="1925593"/>
          </a:xfrm>
          <a:prstGeom prst="rect">
            <a:avLst/>
          </a:prstGeom>
        </p:spPr>
      </p:pic>
      <p:grpSp>
        <p:nvGrpSpPr>
          <p:cNvPr id="20" name="グループ化 19"/>
          <p:cNvGrpSpPr/>
          <p:nvPr/>
        </p:nvGrpSpPr>
        <p:grpSpPr>
          <a:xfrm>
            <a:off x="64" y="6666595"/>
            <a:ext cx="9537056" cy="230832"/>
            <a:chOff x="64" y="6666595"/>
            <a:chExt cx="9537056" cy="230832"/>
          </a:xfrm>
        </p:grpSpPr>
        <p:sp>
          <p:nvSpPr>
            <p:cNvPr id="22" name="正方形/長方形 2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31" name="テキスト ボックス 30"/>
          <p:cNvSpPr txBox="1">
            <a:spLocks noChangeArrowheads="1"/>
          </p:cNvSpPr>
          <p:nvPr/>
        </p:nvSpPr>
        <p:spPr bwMode="auto">
          <a:xfrm>
            <a:off x="5313748" y="924540"/>
            <a:ext cx="31429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テレビ・ゲーム・スマホは時間を</a:t>
            </a: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決めて</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27" name="正方形/長方形 26"/>
          <p:cNvSpPr/>
          <p:nvPr/>
        </p:nvSpPr>
        <p:spPr>
          <a:xfrm>
            <a:off x="485063" y="111624"/>
            <a:ext cx="8420744" cy="900246"/>
          </a:xfrm>
          <a:prstGeom prst="rect">
            <a:avLst/>
          </a:prstGeom>
          <a:noFill/>
        </p:spPr>
        <p:txBody>
          <a:bodyPr wrap="square" lIns="91440" tIns="45720" rIns="91440" bIns="45720">
            <a:spAutoFit/>
          </a:bodyPr>
          <a:lstStyle/>
          <a:p>
            <a:pPr algn="ctr"/>
            <a:r>
              <a:rPr lang="ja-JP" altLang="en-US" sz="4000" dirty="0">
                <a:ln w="12700">
                  <a:noFill/>
                  <a:prstDash val="solid"/>
                </a:ln>
                <a:latin typeface="HGS創英角ｺﾞｼｯｸUB" pitchFamily="50" charset="-128"/>
                <a:ea typeface="HGS創英角ｺﾞｼｯｸUB" pitchFamily="50" charset="-128"/>
              </a:rPr>
              <a:t>しっかり</a:t>
            </a:r>
            <a:r>
              <a:rPr lang="ja-JP" altLang="en-US" sz="4000" dirty="0" smtClean="0">
                <a:ln w="12700">
                  <a:noFill/>
                  <a:prstDash val="solid"/>
                </a:ln>
                <a:latin typeface="HGS創英角ｺﾞｼｯｸUB" pitchFamily="50" charset="-128"/>
                <a:ea typeface="HGS創英角ｺﾞｼｯｸUB" pitchFamily="50" charset="-128"/>
              </a:rPr>
              <a:t>眠るために（夜）</a:t>
            </a:r>
            <a:endParaRPr lang="en-US" altLang="ja-JP" sz="4000" dirty="0" smtClean="0">
              <a:ln w="12700">
                <a:noFill/>
                <a:prstDash val="solid"/>
              </a:ln>
              <a:latin typeface="HGS創英角ｺﾞｼｯｸUB" pitchFamily="50" charset="-128"/>
              <a:ea typeface="HGS創英角ｺﾞｼｯｸUB" pitchFamily="50" charset="-128"/>
            </a:endParaRPr>
          </a:p>
          <a:p>
            <a:pPr algn="ctr">
              <a:lnSpc>
                <a:spcPts val="1500"/>
              </a:lnSpc>
            </a:pPr>
            <a:r>
              <a:rPr lang="ja-JP" altLang="en-US" sz="4000" dirty="0">
                <a:ln w="12700">
                  <a:noFill/>
                  <a:prstDash val="solid"/>
                </a:ln>
                <a:latin typeface="HGS創英角ｺﾞｼｯｸUB" pitchFamily="50" charset="-128"/>
                <a:ea typeface="HGS創英角ｺﾞｼｯｸUB" pitchFamily="50" charset="-128"/>
              </a:rPr>
              <a:t>　</a:t>
            </a:r>
            <a:r>
              <a:rPr lang="ja-JP" altLang="en-US" sz="4000" dirty="0" smtClean="0">
                <a:ln w="12700">
                  <a:noFill/>
                  <a:prstDash val="solid"/>
                </a:ln>
                <a:latin typeface="HGS創英角ｺﾞｼｯｸUB" pitchFamily="50" charset="-128"/>
                <a:ea typeface="HGS創英角ｺﾞｼｯｸUB" pitchFamily="50" charset="-128"/>
              </a:rPr>
              <a:t>　　　　</a:t>
            </a:r>
            <a:endParaRPr lang="ja-JP" altLang="en-US" sz="4000" cap="none" spc="0" dirty="0">
              <a:ln w="12700">
                <a:noFill/>
                <a:prstDash val="solid"/>
              </a:ln>
              <a:latin typeface="HGS創英角ｺﾞｼｯｸUB" pitchFamily="50" charset="-128"/>
              <a:ea typeface="HGS創英角ｺﾞｼｯｸUB" pitchFamily="50" charset="-128"/>
            </a:endParaRPr>
          </a:p>
        </p:txBody>
      </p:sp>
      <p:sp>
        <p:nvSpPr>
          <p:cNvPr id="29" name="テキスト ボックス 28"/>
          <p:cNvSpPr txBox="1">
            <a:spLocks noChangeArrowheads="1"/>
          </p:cNvSpPr>
          <p:nvPr/>
        </p:nvSpPr>
        <p:spPr bwMode="auto">
          <a:xfrm>
            <a:off x="640880" y="968223"/>
            <a:ext cx="32752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午後からは、カフェインを含む飲み物をさける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12" name="図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31269" y="2658093"/>
            <a:ext cx="523571" cy="523571"/>
          </a:xfrm>
          <a:prstGeom prst="rect">
            <a:avLst/>
          </a:prstGeom>
        </p:spPr>
      </p:pic>
      <p:pic>
        <p:nvPicPr>
          <p:cNvPr id="13" name="図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72420" y="2478488"/>
            <a:ext cx="606489" cy="703176"/>
          </a:xfrm>
          <a:prstGeom prst="rect">
            <a:avLst/>
          </a:prstGeom>
        </p:spPr>
      </p:pic>
      <p:pic>
        <p:nvPicPr>
          <p:cNvPr id="14" name="図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3329" y="1958977"/>
            <a:ext cx="688514" cy="471632"/>
          </a:xfrm>
          <a:prstGeom prst="rect">
            <a:avLst/>
          </a:prstGeom>
        </p:spPr>
      </p:pic>
      <p:pic>
        <p:nvPicPr>
          <p:cNvPr id="33" name="図 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67667" y="1968233"/>
            <a:ext cx="612745" cy="569853"/>
          </a:xfrm>
          <a:prstGeom prst="rect">
            <a:avLst/>
          </a:prstGeom>
        </p:spPr>
      </p:pic>
      <p:pic>
        <p:nvPicPr>
          <p:cNvPr id="34" name="図 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34550" y="1964082"/>
            <a:ext cx="672830" cy="672830"/>
          </a:xfrm>
          <a:prstGeom prst="rect">
            <a:avLst/>
          </a:prstGeom>
        </p:spPr>
      </p:pic>
      <p:pic>
        <p:nvPicPr>
          <p:cNvPr id="35" name="図 3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06450" y="2685245"/>
            <a:ext cx="543337" cy="672863"/>
          </a:xfrm>
          <a:prstGeom prst="rect">
            <a:avLst/>
          </a:prstGeom>
        </p:spPr>
      </p:pic>
      <p:sp>
        <p:nvSpPr>
          <p:cNvPr id="36" name="テキスト ボックス 35"/>
          <p:cNvSpPr txBox="1">
            <a:spLocks noChangeArrowheads="1"/>
          </p:cNvSpPr>
          <p:nvPr/>
        </p:nvSpPr>
        <p:spPr bwMode="auto">
          <a:xfrm>
            <a:off x="347601" y="2442432"/>
            <a:ext cx="6970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紅茶</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7" name="テキスト ボックス 36"/>
          <p:cNvSpPr txBox="1">
            <a:spLocks noChangeArrowheads="1"/>
          </p:cNvSpPr>
          <p:nvPr/>
        </p:nvSpPr>
        <p:spPr bwMode="auto">
          <a:xfrm>
            <a:off x="1157710" y="3239067"/>
            <a:ext cx="11207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コーヒー</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8" name="テキスト ボックス 37"/>
          <p:cNvSpPr txBox="1">
            <a:spLocks noChangeArrowheads="1"/>
          </p:cNvSpPr>
          <p:nvPr/>
        </p:nvSpPr>
        <p:spPr bwMode="auto">
          <a:xfrm>
            <a:off x="1908830" y="2444867"/>
            <a:ext cx="11207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ココア</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9" name="テキスト ボックス 38"/>
          <p:cNvSpPr txBox="1">
            <a:spLocks noChangeArrowheads="1"/>
          </p:cNvSpPr>
          <p:nvPr/>
        </p:nvSpPr>
        <p:spPr bwMode="auto">
          <a:xfrm>
            <a:off x="2833682" y="3266373"/>
            <a:ext cx="6970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緑茶</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40" name="テキスト ボックス 39"/>
          <p:cNvSpPr txBox="1">
            <a:spLocks noChangeArrowheads="1"/>
          </p:cNvSpPr>
          <p:nvPr/>
        </p:nvSpPr>
        <p:spPr bwMode="auto">
          <a:xfrm>
            <a:off x="3491880" y="2644922"/>
            <a:ext cx="960613" cy="65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lnSpc>
                <a:spcPts val="1600"/>
              </a:lnSpc>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栄養</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lnSpc>
                <a:spcPts val="1600"/>
              </a:lnSpc>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ドリンク</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41" name="図 40"/>
          <p:cNvPicPr>
            <a:picLocks noChangeAspect="1"/>
          </p:cNvPicPr>
          <p:nvPr/>
        </p:nvPicPr>
        <p:blipFill>
          <a:blip r:embed="rId12"/>
          <a:stretch>
            <a:fillRect/>
          </a:stretch>
        </p:blipFill>
        <p:spPr>
          <a:xfrm>
            <a:off x="5438170" y="4720854"/>
            <a:ext cx="2747594" cy="2020412"/>
          </a:xfrm>
          <a:prstGeom prst="rect">
            <a:avLst/>
          </a:prstGeom>
        </p:spPr>
      </p:pic>
      <p:sp>
        <p:nvSpPr>
          <p:cNvPr id="42" name="テキスト ボックス 41"/>
          <p:cNvSpPr txBox="1">
            <a:spLocks noChangeArrowheads="1"/>
          </p:cNvSpPr>
          <p:nvPr/>
        </p:nvSpPr>
        <p:spPr bwMode="auto">
          <a:xfrm>
            <a:off x="5445077" y="3790959"/>
            <a:ext cx="288032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スマホやゲームは</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寝る</a:t>
            </a: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前</a:t>
            </a: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にしまう</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35857714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p:cNvSpPr/>
          <p:nvPr/>
        </p:nvSpPr>
        <p:spPr bwMode="auto">
          <a:xfrm>
            <a:off x="1331639" y="-1984"/>
            <a:ext cx="7812361" cy="946145"/>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pic>
        <p:nvPicPr>
          <p:cNvPr id="7" name="図 6"/>
          <p:cNvPicPr>
            <a:picLocks noChangeAspect="1"/>
          </p:cNvPicPr>
          <p:nvPr/>
        </p:nvPicPr>
        <p:blipFill>
          <a:blip r:embed="rId3"/>
          <a:stretch>
            <a:fillRect/>
          </a:stretch>
        </p:blipFill>
        <p:spPr>
          <a:xfrm>
            <a:off x="1403648" y="1889726"/>
            <a:ext cx="1766200" cy="1755298"/>
          </a:xfrm>
          <a:prstGeom prst="rect">
            <a:avLst/>
          </a:prstGeom>
        </p:spPr>
      </p:pic>
      <p:pic>
        <p:nvPicPr>
          <p:cNvPr id="8" name="図 7"/>
          <p:cNvPicPr>
            <a:picLocks noChangeAspect="1"/>
          </p:cNvPicPr>
          <p:nvPr/>
        </p:nvPicPr>
        <p:blipFill>
          <a:blip r:embed="rId4"/>
          <a:stretch>
            <a:fillRect/>
          </a:stretch>
        </p:blipFill>
        <p:spPr>
          <a:xfrm>
            <a:off x="5583990" y="1916832"/>
            <a:ext cx="2228370" cy="1749996"/>
          </a:xfrm>
          <a:prstGeom prst="rect">
            <a:avLst/>
          </a:prstGeom>
        </p:spPr>
      </p:pic>
      <p:pic>
        <p:nvPicPr>
          <p:cNvPr id="10" name="図 9"/>
          <p:cNvPicPr>
            <a:picLocks noChangeAspect="1"/>
          </p:cNvPicPr>
          <p:nvPr/>
        </p:nvPicPr>
        <p:blipFill>
          <a:blip r:embed="rId5"/>
          <a:stretch>
            <a:fillRect/>
          </a:stretch>
        </p:blipFill>
        <p:spPr>
          <a:xfrm>
            <a:off x="5733159" y="4653136"/>
            <a:ext cx="2511249" cy="1962462"/>
          </a:xfrm>
          <a:prstGeom prst="rect">
            <a:avLst/>
          </a:prstGeom>
        </p:spPr>
      </p:pic>
      <p:sp>
        <p:nvSpPr>
          <p:cNvPr id="16" name="テキスト ボックス 15"/>
          <p:cNvSpPr txBox="1">
            <a:spLocks noChangeArrowheads="1"/>
          </p:cNvSpPr>
          <p:nvPr/>
        </p:nvSpPr>
        <p:spPr bwMode="auto">
          <a:xfrm>
            <a:off x="990482" y="980728"/>
            <a:ext cx="3027621" cy="95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寝る前は明るい光を</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さけて、のんびりすごす</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8" name="テキスト ボックス 17"/>
          <p:cNvSpPr txBox="1">
            <a:spLocks noChangeArrowheads="1"/>
          </p:cNvSpPr>
          <p:nvPr/>
        </p:nvSpPr>
        <p:spPr bwMode="auto">
          <a:xfrm>
            <a:off x="5214502" y="940875"/>
            <a:ext cx="30502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自分で</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目覚ましアラームセット</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9" name="テキスト ボックス 18"/>
          <p:cNvSpPr txBox="1">
            <a:spLocks noChangeArrowheads="1"/>
          </p:cNvSpPr>
          <p:nvPr/>
        </p:nvSpPr>
        <p:spPr bwMode="auto">
          <a:xfrm>
            <a:off x="5465210" y="3781489"/>
            <a:ext cx="288032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寝る前に</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深呼吸でリラックス</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cxnSp>
        <p:nvCxnSpPr>
          <p:cNvPr id="21" name="直線コネクタ 20"/>
          <p:cNvCxnSpPr/>
          <p:nvPr/>
        </p:nvCxnSpPr>
        <p:spPr>
          <a:xfrm>
            <a:off x="4622969" y="1081785"/>
            <a:ext cx="26480" cy="54932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H="1">
            <a:off x="143949" y="3717032"/>
            <a:ext cx="8676523"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図 4"/>
          <p:cNvPicPr>
            <a:picLocks noChangeAspect="1"/>
          </p:cNvPicPr>
          <p:nvPr/>
        </p:nvPicPr>
        <p:blipFill rotWithShape="1">
          <a:blip r:embed="rId6"/>
          <a:srcRect l="23932" t="15491"/>
          <a:stretch/>
        </p:blipFill>
        <p:spPr>
          <a:xfrm>
            <a:off x="196679" y="93459"/>
            <a:ext cx="896767" cy="782262"/>
          </a:xfrm>
          <a:prstGeom prst="rect">
            <a:avLst/>
          </a:prstGeom>
        </p:spPr>
      </p:pic>
      <p:grpSp>
        <p:nvGrpSpPr>
          <p:cNvPr id="20" name="グループ化 19"/>
          <p:cNvGrpSpPr/>
          <p:nvPr/>
        </p:nvGrpSpPr>
        <p:grpSpPr>
          <a:xfrm>
            <a:off x="64" y="6666595"/>
            <a:ext cx="9537056" cy="230832"/>
            <a:chOff x="64" y="6666595"/>
            <a:chExt cx="9537056" cy="230832"/>
          </a:xfrm>
        </p:grpSpPr>
        <p:sp>
          <p:nvSpPr>
            <p:cNvPr id="22" name="正方形/長方形 2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27" name="正方形/長方形 26"/>
          <p:cNvSpPr/>
          <p:nvPr/>
        </p:nvSpPr>
        <p:spPr>
          <a:xfrm>
            <a:off x="485063" y="111624"/>
            <a:ext cx="8420744" cy="900246"/>
          </a:xfrm>
          <a:prstGeom prst="rect">
            <a:avLst/>
          </a:prstGeom>
          <a:noFill/>
        </p:spPr>
        <p:txBody>
          <a:bodyPr wrap="square" lIns="91440" tIns="45720" rIns="91440" bIns="45720">
            <a:spAutoFit/>
          </a:bodyPr>
          <a:lstStyle/>
          <a:p>
            <a:pPr algn="ctr"/>
            <a:r>
              <a:rPr lang="ja-JP" altLang="en-US" sz="4000" dirty="0">
                <a:ln w="12700">
                  <a:noFill/>
                  <a:prstDash val="solid"/>
                </a:ln>
                <a:latin typeface="HGS創英角ｺﾞｼｯｸUB" pitchFamily="50" charset="-128"/>
                <a:ea typeface="HGS創英角ｺﾞｼｯｸUB" pitchFamily="50" charset="-128"/>
              </a:rPr>
              <a:t>しっかり</a:t>
            </a:r>
            <a:r>
              <a:rPr lang="ja-JP" altLang="en-US" sz="4000" dirty="0" smtClean="0">
                <a:ln w="12700">
                  <a:noFill/>
                  <a:prstDash val="solid"/>
                </a:ln>
                <a:latin typeface="HGS創英角ｺﾞｼｯｸUB" pitchFamily="50" charset="-128"/>
                <a:ea typeface="HGS創英角ｺﾞｼｯｸUB" pitchFamily="50" charset="-128"/>
              </a:rPr>
              <a:t>眠るために（夜）</a:t>
            </a:r>
            <a:endParaRPr lang="en-US" altLang="ja-JP" sz="4000" dirty="0" smtClean="0">
              <a:ln w="12700">
                <a:noFill/>
                <a:prstDash val="solid"/>
              </a:ln>
              <a:latin typeface="HGS創英角ｺﾞｼｯｸUB" pitchFamily="50" charset="-128"/>
              <a:ea typeface="HGS創英角ｺﾞｼｯｸUB" pitchFamily="50" charset="-128"/>
            </a:endParaRPr>
          </a:p>
          <a:p>
            <a:pPr algn="ctr">
              <a:lnSpc>
                <a:spcPts val="1500"/>
              </a:lnSpc>
            </a:pPr>
            <a:r>
              <a:rPr lang="ja-JP" altLang="en-US" sz="4000" dirty="0">
                <a:ln w="12700">
                  <a:noFill/>
                  <a:prstDash val="solid"/>
                </a:ln>
                <a:latin typeface="HGS創英角ｺﾞｼｯｸUB" pitchFamily="50" charset="-128"/>
                <a:ea typeface="HGS創英角ｺﾞｼｯｸUB" pitchFamily="50" charset="-128"/>
              </a:rPr>
              <a:t>　</a:t>
            </a:r>
            <a:r>
              <a:rPr lang="ja-JP" altLang="en-US" sz="4000" dirty="0" smtClean="0">
                <a:ln w="12700">
                  <a:noFill/>
                  <a:prstDash val="solid"/>
                </a:ln>
                <a:latin typeface="HGS創英角ｺﾞｼｯｸUB" pitchFamily="50" charset="-128"/>
                <a:ea typeface="HGS創英角ｺﾞｼｯｸUB" pitchFamily="50" charset="-128"/>
              </a:rPr>
              <a:t>　　　　</a:t>
            </a:r>
            <a:endParaRPr lang="ja-JP" altLang="en-US" sz="4000" cap="none" spc="0" dirty="0">
              <a:ln w="12700">
                <a:noFill/>
                <a:prstDash val="solid"/>
              </a:ln>
              <a:latin typeface="HGS創英角ｺﾞｼｯｸUB" pitchFamily="50" charset="-128"/>
              <a:ea typeface="HGS創英角ｺﾞｼｯｸUB" pitchFamily="50" charset="-128"/>
            </a:endParaRPr>
          </a:p>
        </p:txBody>
      </p:sp>
      <p:sp>
        <p:nvSpPr>
          <p:cNvPr id="28" name="テキスト ボックス 27"/>
          <p:cNvSpPr txBox="1">
            <a:spLocks noChangeArrowheads="1"/>
          </p:cNvSpPr>
          <p:nvPr/>
        </p:nvSpPr>
        <p:spPr bwMode="auto">
          <a:xfrm>
            <a:off x="899592" y="3789040"/>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寝室</a:t>
            </a: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環境を整える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2" name="図 1"/>
          <p:cNvPicPr>
            <a:picLocks noChangeAspect="1"/>
          </p:cNvPicPr>
          <p:nvPr/>
        </p:nvPicPr>
        <p:blipFill rotWithShape="1">
          <a:blip r:embed="rId7" cstate="print">
            <a:extLst>
              <a:ext uri="{28A0092B-C50C-407E-A947-70E740481C1C}">
                <a14:useLocalDpi xmlns:a14="http://schemas.microsoft.com/office/drawing/2010/main" val="0"/>
              </a:ext>
            </a:extLst>
          </a:blip>
          <a:srcRect r="48431" b="66865"/>
          <a:stretch/>
        </p:blipFill>
        <p:spPr>
          <a:xfrm>
            <a:off x="577747" y="5204485"/>
            <a:ext cx="809754" cy="584605"/>
          </a:xfrm>
          <a:prstGeom prst="rect">
            <a:avLst/>
          </a:prstGeom>
        </p:spPr>
      </p:pic>
      <p:pic>
        <p:nvPicPr>
          <p:cNvPr id="3" name="図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9269" y="4400250"/>
            <a:ext cx="641137" cy="529740"/>
          </a:xfrm>
          <a:prstGeom prst="rect">
            <a:avLst/>
          </a:prstGeom>
        </p:spPr>
      </p:pic>
      <p:pic>
        <p:nvPicPr>
          <p:cNvPr id="4" name="図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1089" y="6128884"/>
            <a:ext cx="778598" cy="574216"/>
          </a:xfrm>
          <a:prstGeom prst="rect">
            <a:avLst/>
          </a:prstGeom>
        </p:spPr>
      </p:pic>
      <p:sp>
        <p:nvSpPr>
          <p:cNvPr id="29" name="テキスト ボックス 28"/>
          <p:cNvSpPr txBox="1">
            <a:spLocks noChangeArrowheads="1"/>
          </p:cNvSpPr>
          <p:nvPr/>
        </p:nvSpPr>
        <p:spPr bwMode="auto">
          <a:xfrm>
            <a:off x="1390158" y="4438054"/>
            <a:ext cx="30103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●できるだけ暗くする</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0" name="テキスト ボックス 29"/>
          <p:cNvSpPr txBox="1">
            <a:spLocks noChangeArrowheads="1"/>
          </p:cNvSpPr>
          <p:nvPr/>
        </p:nvSpPr>
        <p:spPr bwMode="auto">
          <a:xfrm>
            <a:off x="1393508" y="4941168"/>
            <a:ext cx="30103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●適温・適湿</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eaLnBrk="1" hangingPunct="1">
              <a:spcBef>
                <a:spcPts val="1200"/>
              </a:spcBef>
              <a:defRPr/>
            </a:pPr>
            <a:r>
              <a:rPr lang="ja-JP" altLang="en-US" sz="16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　夏：適度に体が冷えるのが良い</a:t>
            </a:r>
            <a:endParaRPr lang="en-US" altLang="ja-JP" sz="16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eaLnBrk="1" hangingPunct="1">
              <a:spcBef>
                <a:spcPts val="1200"/>
              </a:spcBef>
              <a:defRPr/>
            </a:pPr>
            <a:r>
              <a:rPr lang="ja-JP" altLang="en-US" sz="16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　冬：過度な冷えを防ぐ</a:t>
            </a:r>
            <a:endParaRPr lang="en-US" altLang="ja-JP" sz="16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3" name="テキスト ボックス 32"/>
          <p:cNvSpPr txBox="1">
            <a:spLocks noChangeArrowheads="1"/>
          </p:cNvSpPr>
          <p:nvPr/>
        </p:nvSpPr>
        <p:spPr bwMode="auto">
          <a:xfrm>
            <a:off x="1040716" y="6215937"/>
            <a:ext cx="30103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●できるだけ静かに</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2699601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bwMode="auto">
          <a:xfrm>
            <a:off x="-24049" y="-1984"/>
            <a:ext cx="9168050" cy="822597"/>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11" name="正方形/長方形 10"/>
          <p:cNvSpPr/>
          <p:nvPr/>
        </p:nvSpPr>
        <p:spPr>
          <a:xfrm>
            <a:off x="383512" y="1165758"/>
            <a:ext cx="8352928" cy="4708981"/>
          </a:xfrm>
          <a:prstGeom prst="rect">
            <a:avLst/>
          </a:prstGeom>
          <a:noFill/>
          <a:ln w="38100">
            <a:solidFill>
              <a:schemeClr val="tx1">
                <a:lumMod val="65000"/>
                <a:lumOff val="35000"/>
              </a:schemeClr>
            </a:solidFill>
            <a:prstDash val="solid"/>
          </a:ln>
        </p:spPr>
        <p:txBody>
          <a:bodyPr wrap="square" lIns="91440" tIns="45720" rIns="91440" bIns="45720">
            <a:spAutoFit/>
          </a:bodyPr>
          <a:lstStyle/>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rPr>
              <a:t>心地よい姿勢をとります</a:t>
            </a:r>
            <a:endParaRPr lang="en-US" altLang="ja-JP"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rPr>
              <a:t>目を</a:t>
            </a: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閉じます</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rPr>
              <a:t>●楽にゆっくりと呼吸をしてください</a:t>
            </a:r>
            <a:endParaRPr lang="en-US" altLang="ja-JP" sz="2000" b="1" dirty="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●胸を空気で満たすようにゆっくり息を吸います 　   </a:t>
            </a:r>
            <a:endParaRPr lang="en-US" altLang="ja-JP"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●息を吐くときに、自分自身をリラックスさせます</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●息を吸う時に、胸が上がるのを感じてください　</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●息をゆっくりと吐いてリラックスしましょう</a:t>
            </a:r>
            <a:endParaRPr lang="en-US" altLang="ja-JP" sz="2000" b="1" dirty="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●呼吸を楽にゆっくり</a:t>
            </a:r>
            <a:r>
              <a:rPr lang="ja-JP" altLang="en-US" sz="2000" b="1" dirty="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と</a:t>
            </a: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続けます</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2000" b="1" dirty="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息を吐くときは自分自身に「リラックス、リラックス</a:t>
            </a: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」と言います</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●リラックスし、心が落ち着いてから眠りましょう </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p:txBody>
      </p:sp>
      <p:sp>
        <p:nvSpPr>
          <p:cNvPr id="7" name="正方形/長方形 6"/>
          <p:cNvSpPr/>
          <p:nvPr/>
        </p:nvSpPr>
        <p:spPr>
          <a:xfrm>
            <a:off x="416240" y="1474"/>
            <a:ext cx="8420744" cy="900246"/>
          </a:xfrm>
          <a:prstGeom prst="rect">
            <a:avLst/>
          </a:prstGeom>
          <a:noFill/>
        </p:spPr>
        <p:txBody>
          <a:bodyPr wrap="square" lIns="91440" tIns="45720" rIns="91440" bIns="45720">
            <a:spAutoFit/>
          </a:bodyPr>
          <a:lstStyle/>
          <a:p>
            <a:pPr algn="ctr"/>
            <a:r>
              <a:rPr lang="ja-JP" altLang="en-US" sz="4000" dirty="0" smtClean="0">
                <a:ln w="12700">
                  <a:noFill/>
                  <a:prstDash val="solid"/>
                </a:ln>
                <a:latin typeface="HGS創英角ｺﾞｼｯｸUB" pitchFamily="50" charset="-128"/>
                <a:ea typeface="HGS創英角ｺﾞｼｯｸUB" pitchFamily="50" charset="-128"/>
              </a:rPr>
              <a:t>寝る前に深呼吸でリラックス</a:t>
            </a:r>
            <a:endParaRPr lang="en-US" altLang="ja-JP" sz="4000" dirty="0" smtClean="0">
              <a:ln w="12700">
                <a:noFill/>
                <a:prstDash val="solid"/>
              </a:ln>
              <a:latin typeface="HGS創英角ｺﾞｼｯｸUB" pitchFamily="50" charset="-128"/>
              <a:ea typeface="HGS創英角ｺﾞｼｯｸUB" pitchFamily="50" charset="-128"/>
            </a:endParaRPr>
          </a:p>
          <a:p>
            <a:pPr algn="ctr">
              <a:lnSpc>
                <a:spcPts val="1500"/>
              </a:lnSpc>
            </a:pPr>
            <a:r>
              <a:rPr lang="ja-JP" altLang="en-US" sz="4000" dirty="0">
                <a:ln w="12700">
                  <a:noFill/>
                  <a:prstDash val="solid"/>
                </a:ln>
                <a:latin typeface="HGS創英角ｺﾞｼｯｸUB" pitchFamily="50" charset="-128"/>
                <a:ea typeface="HGS創英角ｺﾞｼｯｸUB" pitchFamily="50" charset="-128"/>
              </a:rPr>
              <a:t>　</a:t>
            </a:r>
            <a:r>
              <a:rPr lang="ja-JP" altLang="en-US" sz="4000" dirty="0" smtClean="0">
                <a:ln w="12700">
                  <a:noFill/>
                  <a:prstDash val="solid"/>
                </a:ln>
                <a:latin typeface="HGS創英角ｺﾞｼｯｸUB" pitchFamily="50" charset="-128"/>
                <a:ea typeface="HGS創英角ｺﾞｼｯｸUB" pitchFamily="50" charset="-128"/>
              </a:rPr>
              <a:t>　　　　</a:t>
            </a:r>
            <a:endParaRPr lang="ja-JP" altLang="en-US" sz="4000" cap="none" spc="0" dirty="0">
              <a:ln w="12700">
                <a:noFill/>
                <a:prstDash val="solid"/>
              </a:ln>
              <a:latin typeface="HGS創英角ｺﾞｼｯｸUB" pitchFamily="50" charset="-128"/>
              <a:ea typeface="HGS創英角ｺﾞｼｯｸUB" pitchFamily="50" charset="-128"/>
            </a:endParaRPr>
          </a:p>
        </p:txBody>
      </p:sp>
      <p:grpSp>
        <p:nvGrpSpPr>
          <p:cNvPr id="9" name="グループ化 8"/>
          <p:cNvGrpSpPr/>
          <p:nvPr/>
        </p:nvGrpSpPr>
        <p:grpSpPr>
          <a:xfrm>
            <a:off x="64" y="6666595"/>
            <a:ext cx="9537056" cy="230832"/>
            <a:chOff x="64" y="6666595"/>
            <a:chExt cx="9537056" cy="230832"/>
          </a:xfrm>
        </p:grpSpPr>
        <p:sp>
          <p:nvSpPr>
            <p:cNvPr id="10" name="正方形/長方形 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17" name="図 16"/>
          <p:cNvPicPr>
            <a:picLocks noChangeAspect="1"/>
          </p:cNvPicPr>
          <p:nvPr/>
        </p:nvPicPr>
        <p:blipFill>
          <a:blip r:embed="rId3"/>
          <a:stretch>
            <a:fillRect/>
          </a:stretch>
        </p:blipFill>
        <p:spPr>
          <a:xfrm>
            <a:off x="6371634" y="1246865"/>
            <a:ext cx="2331630" cy="1822095"/>
          </a:xfrm>
          <a:prstGeom prst="rect">
            <a:avLst/>
          </a:prstGeom>
        </p:spPr>
      </p:pic>
      <p:sp>
        <p:nvSpPr>
          <p:cNvPr id="15" name="正方形/長方形 14"/>
          <p:cNvSpPr/>
          <p:nvPr/>
        </p:nvSpPr>
        <p:spPr>
          <a:xfrm>
            <a:off x="827584" y="6391468"/>
            <a:ext cx="8388424" cy="261610"/>
          </a:xfrm>
          <a:prstGeom prst="rect">
            <a:avLst/>
          </a:prstGeom>
        </p:spPr>
        <p:txBody>
          <a:bodyPr wrap="square">
            <a:spAutoFit/>
          </a:bodyPr>
          <a:lstStyle/>
          <a:p>
            <a:r>
              <a:rPr lang="ja-JP" altLang="en-US" sz="1100" b="1" dirty="0" smtClean="0">
                <a:solidFill>
                  <a:schemeClr val="tx1">
                    <a:lumMod val="65000"/>
                    <a:lumOff val="35000"/>
                  </a:schemeClr>
                </a:solidFill>
                <a:latin typeface="メイリオ" panose="020B0604030504040204" pitchFamily="50" charset="-128"/>
                <a:ea typeface="メイリオ" panose="020B0604030504040204" pitchFamily="50" charset="-128"/>
              </a:rPr>
              <a:t>参考：竹中晃二（編著）、子どものためのストレス・マネジメント教育　対症療法から予防措置への転換、北大路書房、</a:t>
            </a:r>
            <a:r>
              <a:rPr lang="en-US" altLang="ja-JP" sz="1100" b="1" dirty="0" smtClean="0">
                <a:solidFill>
                  <a:schemeClr val="tx1">
                    <a:lumMod val="65000"/>
                    <a:lumOff val="35000"/>
                  </a:schemeClr>
                </a:solidFill>
                <a:latin typeface="メイリオ" panose="020B0604030504040204" pitchFamily="50" charset="-128"/>
                <a:ea typeface="メイリオ" panose="020B0604030504040204" pitchFamily="50" charset="-128"/>
              </a:rPr>
              <a:t>2000</a:t>
            </a:r>
            <a:r>
              <a:rPr lang="ja-JP" altLang="en-US" sz="1100" b="1" dirty="0" smtClean="0">
                <a:solidFill>
                  <a:schemeClr val="tx1">
                    <a:lumMod val="65000"/>
                    <a:lumOff val="35000"/>
                  </a:schemeClr>
                </a:solidFill>
                <a:latin typeface="メイリオ" panose="020B0604030504040204" pitchFamily="50" charset="-128"/>
                <a:ea typeface="メイリオ" panose="020B0604030504040204" pitchFamily="50" charset="-128"/>
              </a:rPr>
              <a:t>年</a:t>
            </a:r>
            <a:endParaRPr lang="en-US" altLang="ja-JP" sz="11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428335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0"/>
            <a:ext cx="9144000"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144115" y="2276872"/>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smtClean="0">
                <a:solidFill>
                  <a:srgbClr val="FF3399"/>
                </a:solidFill>
                <a:latin typeface="メイリオ" panose="020B0604030504040204" pitchFamily="50" charset="-128"/>
                <a:ea typeface="メイリオ" panose="020B0604030504040204" pitchFamily="50" charset="-128"/>
              </a:rPr>
              <a:t>メディアの使い過ぎに注意</a:t>
            </a:r>
            <a:endParaRPr lang="en-US" altLang="ja-JP" sz="4000" b="1" dirty="0" smtClean="0">
              <a:solidFill>
                <a:srgbClr val="FF3399"/>
              </a:solidFill>
              <a:latin typeface="メイリオ" panose="020B0604030504040204" pitchFamily="50" charset="-128"/>
              <a:ea typeface="メイリオ" panose="020B0604030504040204" pitchFamily="50" charset="-128"/>
            </a:endParaRPr>
          </a:p>
        </p:txBody>
      </p:sp>
      <p:grpSp>
        <p:nvGrpSpPr>
          <p:cNvPr id="7" name="グループ化 6"/>
          <p:cNvGrpSpPr/>
          <p:nvPr/>
        </p:nvGrpSpPr>
        <p:grpSpPr>
          <a:xfrm>
            <a:off x="64" y="6666595"/>
            <a:ext cx="9537056" cy="230832"/>
            <a:chOff x="64" y="6666595"/>
            <a:chExt cx="9537056" cy="230832"/>
          </a:xfrm>
        </p:grpSpPr>
        <p:sp>
          <p:nvSpPr>
            <p:cNvPr id="8" name="正方形/長方形 7"/>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2644201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下矢印 5"/>
          <p:cNvSpPr/>
          <p:nvPr/>
        </p:nvSpPr>
        <p:spPr>
          <a:xfrm>
            <a:off x="3195415" y="1155109"/>
            <a:ext cx="2592288" cy="5370236"/>
          </a:xfrm>
          <a:prstGeom prst="downArrow">
            <a:avLst>
              <a:gd name="adj1" fmla="val 50000"/>
              <a:gd name="adj2" fmla="val 581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bwMode="auto">
          <a:xfrm>
            <a:off x="-24050" y="-1984"/>
            <a:ext cx="9168049" cy="1152128"/>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23" name="正方形/長方形 22"/>
          <p:cNvSpPr/>
          <p:nvPr/>
        </p:nvSpPr>
        <p:spPr>
          <a:xfrm>
            <a:off x="954734" y="279500"/>
            <a:ext cx="7210480" cy="707886"/>
          </a:xfrm>
          <a:prstGeom prst="rect">
            <a:avLst/>
          </a:prstGeom>
        </p:spPr>
        <p:txBody>
          <a:bodyPr wrap="square">
            <a:spAutoFit/>
          </a:bodyPr>
          <a:lstStyle/>
          <a:p>
            <a:pPr algn="ctr"/>
            <a:r>
              <a:rPr lang="ja-JP" altLang="en-US" sz="4000" b="1" dirty="0" smtClean="0">
                <a:solidFill>
                  <a:sysClr val="windowText" lastClr="000000"/>
                </a:solidFill>
                <a:latin typeface="メイリオ" panose="020B0604030504040204" pitchFamily="50" charset="-128"/>
                <a:ea typeface="メイリオ" panose="020B0604030504040204" pitchFamily="50" charset="-128"/>
                <a:cs typeface="+mj-cs"/>
              </a:rPr>
              <a:t>スマホやネットの</a:t>
            </a:r>
            <a:r>
              <a:rPr lang="ja-JP" altLang="en-US" sz="4000" b="1" dirty="0">
                <a:solidFill>
                  <a:sysClr val="windowText" lastClr="000000"/>
                </a:solidFill>
                <a:latin typeface="メイリオ" panose="020B0604030504040204" pitchFamily="50" charset="-128"/>
                <a:ea typeface="メイリオ" panose="020B0604030504040204" pitchFamily="50" charset="-128"/>
                <a:cs typeface="+mj-cs"/>
              </a:rPr>
              <a:t>メリット</a:t>
            </a:r>
          </a:p>
        </p:txBody>
      </p:sp>
      <p:sp>
        <p:nvSpPr>
          <p:cNvPr id="5" name="テキスト ボックス 4"/>
          <p:cNvSpPr txBox="1"/>
          <p:nvPr/>
        </p:nvSpPr>
        <p:spPr>
          <a:xfrm>
            <a:off x="1602806" y="1150144"/>
            <a:ext cx="5777506" cy="5262979"/>
          </a:xfrm>
          <a:prstGeom prst="rect">
            <a:avLst/>
          </a:prstGeom>
          <a:noFill/>
        </p:spPr>
        <p:txBody>
          <a:bodyPr wrap="square" rtlCol="0">
            <a:spAutoFit/>
          </a:bodyPr>
          <a:lstStyle/>
          <a:p>
            <a:pPr algn="ctr"/>
            <a:r>
              <a:rPr kumimoji="1" lang="ja-JP" altLang="en-US"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読む</a:t>
            </a:r>
            <a:endParaRPr kumimoji="1" lang="en-US" altLang="ja-JP"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書く</a:t>
            </a:r>
            <a:endParaRPr kumimoji="1" lang="en-US" altLang="ja-JP"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記録する</a:t>
            </a:r>
            <a:endParaRPr kumimoji="1" lang="en-US" altLang="ja-JP"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公開する</a:t>
            </a:r>
            <a:endParaRPr kumimoji="1" lang="en-US" altLang="ja-JP"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繋がる</a:t>
            </a:r>
            <a:endParaRPr lang="en-US" altLang="ja-JP"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4800" b="1" dirty="0">
                <a:solidFill>
                  <a:srgbClr val="FF3399"/>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48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などたくさん！</a:t>
            </a:r>
            <a:endParaRPr kumimoji="1" lang="ja-JP" altLang="en-US" sz="4800" b="1" dirty="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7" name="グループ化 6"/>
          <p:cNvGrpSpPr/>
          <p:nvPr/>
        </p:nvGrpSpPr>
        <p:grpSpPr>
          <a:xfrm>
            <a:off x="64" y="6666595"/>
            <a:ext cx="9537056" cy="230832"/>
            <a:chOff x="64" y="6666595"/>
            <a:chExt cx="9537056" cy="230832"/>
          </a:xfrm>
        </p:grpSpPr>
        <p:sp>
          <p:nvSpPr>
            <p:cNvPr id="8" name="正方形/長方形 7"/>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61286612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p:cNvSpPr/>
          <p:nvPr/>
        </p:nvSpPr>
        <p:spPr bwMode="auto">
          <a:xfrm>
            <a:off x="-24050" y="-1984"/>
            <a:ext cx="9168049" cy="1067217"/>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17" name="テキスト ボックス 16"/>
          <p:cNvSpPr txBox="1"/>
          <p:nvPr/>
        </p:nvSpPr>
        <p:spPr>
          <a:xfrm>
            <a:off x="70992" y="319688"/>
            <a:ext cx="9073008" cy="646331"/>
          </a:xfrm>
          <a:prstGeom prst="rect">
            <a:avLst/>
          </a:prstGeom>
          <a:noFill/>
        </p:spPr>
        <p:txBody>
          <a:bodyPr wrap="square" rtlCol="0">
            <a:spAutoFit/>
          </a:bodyPr>
          <a:lstStyle/>
          <a:p>
            <a:pPr algn="ctr"/>
            <a:r>
              <a:rPr lang="ja-JP" altLang="en-US" sz="3600" b="1" dirty="0" smtClean="0">
                <a:latin typeface="メイリオ" panose="020B0604030504040204" pitchFamily="50" charset="-128"/>
                <a:ea typeface="メイリオ" panose="020B0604030504040204" pitchFamily="50" charset="-128"/>
              </a:rPr>
              <a:t>メディア依存</a:t>
            </a:r>
            <a:r>
              <a:rPr kumimoji="1" lang="ja-JP" altLang="en-US" sz="3600" b="1" dirty="0" smtClean="0">
                <a:latin typeface="メイリオ" panose="020B0604030504040204" pitchFamily="50" charset="-128"/>
                <a:ea typeface="メイリオ" panose="020B0604030504040204" pitchFamily="50" charset="-128"/>
              </a:rPr>
              <a:t>は、大人の間でも問題</a:t>
            </a:r>
            <a:endParaRPr kumimoji="1" lang="ja-JP" altLang="en-US" sz="3600" b="1" dirty="0">
              <a:latin typeface="メイリオ" panose="020B0604030504040204" pitchFamily="50" charset="-128"/>
              <a:ea typeface="メイリオ" panose="020B0604030504040204" pitchFamily="50" charset="-128"/>
            </a:endParaRPr>
          </a:p>
        </p:txBody>
      </p:sp>
      <p:sp>
        <p:nvSpPr>
          <p:cNvPr id="18" name="テキスト ボックス 17"/>
          <p:cNvSpPr txBox="1"/>
          <p:nvPr/>
        </p:nvSpPr>
        <p:spPr>
          <a:xfrm>
            <a:off x="-1274823" y="4758117"/>
            <a:ext cx="9073008" cy="769441"/>
          </a:xfrm>
          <a:prstGeom prst="rect">
            <a:avLst/>
          </a:prstGeom>
          <a:noFill/>
        </p:spPr>
        <p:txBody>
          <a:bodyPr wrap="square" rtlCol="0">
            <a:spAutoFit/>
          </a:bodyPr>
          <a:lstStyle/>
          <a:p>
            <a:pPr algn="ctr"/>
            <a:r>
              <a:rPr lang="ja-JP" altLang="en-US" sz="4400" b="1" dirty="0">
                <a:latin typeface="HG創英角ｺﾞｼｯｸUB" panose="020B0909000000000000" pitchFamily="49" charset="-128"/>
                <a:ea typeface="HG創英角ｺﾞｼｯｸUB" panose="020B0909000000000000" pitchFamily="49" charset="-128"/>
              </a:rPr>
              <a:t>↓</a:t>
            </a:r>
            <a:endParaRPr kumimoji="1" lang="ja-JP" altLang="en-US" sz="4400" b="1" dirty="0">
              <a:latin typeface="HG創英角ｺﾞｼｯｸUB" panose="020B0909000000000000" pitchFamily="49" charset="-128"/>
              <a:ea typeface="HG創英角ｺﾞｼｯｸUB" panose="020B0909000000000000" pitchFamily="49" charset="-128"/>
            </a:endParaRPr>
          </a:p>
        </p:txBody>
      </p:sp>
      <p:sp>
        <p:nvSpPr>
          <p:cNvPr id="19" name="テキスト ボックス 18"/>
          <p:cNvSpPr txBox="1"/>
          <p:nvPr/>
        </p:nvSpPr>
        <p:spPr>
          <a:xfrm>
            <a:off x="-540568" y="5864940"/>
            <a:ext cx="9073008" cy="646331"/>
          </a:xfrm>
          <a:prstGeom prst="rect">
            <a:avLst/>
          </a:prstGeom>
          <a:noFill/>
        </p:spPr>
        <p:txBody>
          <a:bodyPr wrap="square" rtlCol="0">
            <a:spAutoFit/>
          </a:bodyPr>
          <a:lstStyle/>
          <a:p>
            <a:pPr algn="ctr"/>
            <a:r>
              <a:rPr lang="ja-JP" altLang="en-US" sz="3600" b="1" dirty="0" smtClean="0">
                <a:solidFill>
                  <a:srgbClr val="595758"/>
                </a:solidFill>
                <a:latin typeface="メイリオ" panose="020B0604030504040204" pitchFamily="50" charset="-128"/>
                <a:ea typeface="メイリオ" panose="020B0604030504040204" pitchFamily="50" charset="-128"/>
              </a:rPr>
              <a:t>大人</a:t>
            </a:r>
            <a:r>
              <a:rPr lang="ja-JP" altLang="en-US" sz="3600" b="1" dirty="0">
                <a:solidFill>
                  <a:srgbClr val="595758"/>
                </a:solidFill>
                <a:latin typeface="メイリオ" panose="020B0604030504040204" pitchFamily="50" charset="-128"/>
                <a:ea typeface="メイリオ" panose="020B0604030504040204" pitchFamily="50" charset="-128"/>
              </a:rPr>
              <a:t>も</a:t>
            </a:r>
            <a:r>
              <a:rPr lang="ja-JP" altLang="en-US" sz="3600" b="1" dirty="0" smtClean="0">
                <a:solidFill>
                  <a:srgbClr val="595758"/>
                </a:solidFill>
                <a:latin typeface="メイリオ" panose="020B0604030504040204" pitchFamily="50" charset="-128"/>
                <a:ea typeface="メイリオ" panose="020B0604030504040204" pitchFamily="50" charset="-128"/>
              </a:rPr>
              <a:t>コントロールが難しい！！</a:t>
            </a:r>
            <a:endParaRPr kumimoji="1" lang="ja-JP" altLang="en-US" sz="3600" b="1" dirty="0">
              <a:solidFill>
                <a:srgbClr val="595758"/>
              </a:solidFill>
              <a:latin typeface="メイリオ" panose="020B0604030504040204" pitchFamily="50" charset="-128"/>
              <a:ea typeface="メイリオ" panose="020B0604030504040204" pitchFamily="50" charset="-128"/>
            </a:endParaRPr>
          </a:p>
        </p:txBody>
      </p:sp>
      <p:sp>
        <p:nvSpPr>
          <p:cNvPr id="21" name="テキスト ボックス 20"/>
          <p:cNvSpPr txBox="1"/>
          <p:nvPr/>
        </p:nvSpPr>
        <p:spPr>
          <a:xfrm>
            <a:off x="224591" y="2028550"/>
            <a:ext cx="6361141" cy="2308324"/>
          </a:xfrm>
          <a:prstGeom prst="rect">
            <a:avLst/>
          </a:prstGeom>
          <a:noFill/>
        </p:spPr>
        <p:txBody>
          <a:bodyPr wrap="square" rtlCol="0">
            <a:spAutoFit/>
          </a:bodyPr>
          <a:lstStyle/>
          <a:p>
            <a:pPr algn="l"/>
            <a:r>
              <a:rPr lang="ja-JP" altLang="en-US" sz="3600" b="1" dirty="0" smtClean="0">
                <a:solidFill>
                  <a:srgbClr val="595758"/>
                </a:solidFill>
                <a:latin typeface="メイリオ" panose="020B0604030504040204" pitchFamily="50" charset="-128"/>
                <a:ea typeface="メイリオ" panose="020B0604030504040204" pitchFamily="50" charset="-128"/>
              </a:rPr>
              <a:t>・駅のホームで</a:t>
            </a:r>
            <a:endParaRPr lang="en-US" altLang="ja-JP" sz="3600" b="1" dirty="0" smtClean="0">
              <a:solidFill>
                <a:srgbClr val="595758"/>
              </a:solidFill>
              <a:latin typeface="メイリオ" panose="020B0604030504040204" pitchFamily="50" charset="-128"/>
              <a:ea typeface="メイリオ" panose="020B0604030504040204" pitchFamily="50" charset="-128"/>
            </a:endParaRPr>
          </a:p>
          <a:p>
            <a:pPr algn="l"/>
            <a:r>
              <a:rPr lang="ja-JP" altLang="en-US" sz="3600" b="1" dirty="0" smtClean="0">
                <a:solidFill>
                  <a:srgbClr val="595758"/>
                </a:solidFill>
                <a:latin typeface="メイリオ" panose="020B0604030504040204" pitchFamily="50" charset="-128"/>
                <a:ea typeface="メイリオ" panose="020B0604030504040204" pitchFamily="50" charset="-128"/>
              </a:rPr>
              <a:t>・友だちと過ごしている時に</a:t>
            </a:r>
            <a:endParaRPr lang="en-US" altLang="ja-JP" sz="3600" b="1" dirty="0" smtClean="0">
              <a:solidFill>
                <a:srgbClr val="595758"/>
              </a:solidFill>
              <a:latin typeface="メイリオ" panose="020B0604030504040204" pitchFamily="50" charset="-128"/>
              <a:ea typeface="メイリオ" panose="020B0604030504040204" pitchFamily="50" charset="-128"/>
            </a:endParaRPr>
          </a:p>
          <a:p>
            <a:pPr algn="l"/>
            <a:r>
              <a:rPr kumimoji="1" lang="ja-JP" altLang="en-US" sz="3600" b="1" dirty="0" smtClean="0">
                <a:solidFill>
                  <a:srgbClr val="595758"/>
                </a:solidFill>
                <a:latin typeface="メイリオ" panose="020B0604030504040204" pitchFamily="50" charset="-128"/>
                <a:ea typeface="メイリオ" panose="020B0604030504040204" pitchFamily="50" charset="-128"/>
              </a:rPr>
              <a:t>・食事中に</a:t>
            </a:r>
            <a:endParaRPr kumimoji="1" lang="en-US" altLang="ja-JP" sz="3600" b="1" dirty="0" smtClean="0">
              <a:solidFill>
                <a:srgbClr val="595758"/>
              </a:solidFill>
              <a:latin typeface="メイリオ" panose="020B0604030504040204" pitchFamily="50" charset="-128"/>
              <a:ea typeface="メイリオ" panose="020B0604030504040204" pitchFamily="50" charset="-128"/>
            </a:endParaRPr>
          </a:p>
          <a:p>
            <a:pPr algn="l"/>
            <a:r>
              <a:rPr lang="ja-JP" altLang="en-US" sz="3600" b="1" dirty="0" smtClean="0">
                <a:solidFill>
                  <a:srgbClr val="595758"/>
                </a:solidFill>
                <a:latin typeface="メイリオ" panose="020B0604030504040204" pitchFamily="50" charset="-128"/>
                <a:ea typeface="メイリオ" panose="020B0604030504040204" pitchFamily="50" charset="-128"/>
              </a:rPr>
              <a:t>・寝る直前に・・・など</a:t>
            </a:r>
            <a:endParaRPr kumimoji="1" lang="ja-JP" altLang="en-US" sz="3600" b="1" dirty="0">
              <a:solidFill>
                <a:srgbClr val="595758"/>
              </a:solidFill>
              <a:latin typeface="メイリオ" panose="020B0604030504040204" pitchFamily="50" charset="-128"/>
              <a:ea typeface="メイリオ" panose="020B0604030504040204" pitchFamily="50" charset="-128"/>
            </a:endParaRPr>
          </a:p>
        </p:txBody>
      </p:sp>
      <p:sp>
        <p:nvSpPr>
          <p:cNvPr id="15" name="正方形/長方形 14"/>
          <p:cNvSpPr/>
          <p:nvPr/>
        </p:nvSpPr>
        <p:spPr>
          <a:xfrm>
            <a:off x="374996" y="1792043"/>
            <a:ext cx="6120680" cy="2757512"/>
          </a:xfrm>
          <a:prstGeom prst="rect">
            <a:avLst/>
          </a:prstGeom>
          <a:no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rotWithShape="1">
          <a:blip r:embed="rId4"/>
          <a:srcRect l="33547" t="31766" r="32906" b="17896"/>
          <a:stretch/>
        </p:blipFill>
        <p:spPr>
          <a:xfrm>
            <a:off x="6585732" y="2521263"/>
            <a:ext cx="2424906" cy="1970935"/>
          </a:xfrm>
          <a:prstGeom prst="rect">
            <a:avLst/>
          </a:prstGeom>
        </p:spPr>
      </p:pic>
      <p:grpSp>
        <p:nvGrpSpPr>
          <p:cNvPr id="20" name="グループ化 19"/>
          <p:cNvGrpSpPr/>
          <p:nvPr/>
        </p:nvGrpSpPr>
        <p:grpSpPr>
          <a:xfrm>
            <a:off x="64" y="6666595"/>
            <a:ext cx="9537056" cy="230832"/>
            <a:chOff x="64" y="6666595"/>
            <a:chExt cx="9537056" cy="230832"/>
          </a:xfrm>
        </p:grpSpPr>
        <p:sp>
          <p:nvSpPr>
            <p:cNvPr id="22" name="正方形/長方形 2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593849290"/>
      </p:ext>
    </p:extLst>
  </p:cSld>
  <p:clrMapOvr>
    <a:masterClrMapping/>
  </p:clrMapOvr>
  <p:transition>
    <p:sndAc>
      <p:stSnd>
        <p:snd r:embed="rId3" name="画面変更サウンド①（1）.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p:cNvSpPr/>
          <p:nvPr/>
        </p:nvSpPr>
        <p:spPr bwMode="auto">
          <a:xfrm>
            <a:off x="-24050" y="-1984"/>
            <a:ext cx="9168049" cy="1067217"/>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6" name="正方形/長方形 5"/>
          <p:cNvSpPr/>
          <p:nvPr/>
        </p:nvSpPr>
        <p:spPr>
          <a:xfrm>
            <a:off x="107504" y="272842"/>
            <a:ext cx="8856984" cy="707886"/>
          </a:xfrm>
          <a:prstGeom prst="rect">
            <a:avLst/>
          </a:prstGeom>
        </p:spPr>
        <p:txBody>
          <a:bodyPr wrap="square">
            <a:spAutoFit/>
          </a:bodyPr>
          <a:lstStyle/>
          <a:p>
            <a:pPr algn="ctr"/>
            <a:r>
              <a:rPr lang="ja-JP" altLang="en-US" sz="4000" b="1" dirty="0" smtClean="0">
                <a:latin typeface="メイリオ" panose="020B0604030504040204" pitchFamily="50" charset="-128"/>
                <a:ea typeface="メイリオ" panose="020B0604030504040204" pitchFamily="50" charset="-128"/>
                <a:cs typeface="+mj-cs"/>
              </a:rPr>
              <a:t>メディアの使いすぎで心配</a:t>
            </a:r>
            <a:r>
              <a:rPr lang="ja-JP" altLang="en-US" sz="4000" b="1" dirty="0">
                <a:latin typeface="メイリオ" panose="020B0604030504040204" pitchFamily="50" charset="-128"/>
                <a:ea typeface="メイリオ" panose="020B0604030504040204" pitchFamily="50" charset="-128"/>
                <a:cs typeface="+mj-cs"/>
              </a:rPr>
              <a:t>されること</a:t>
            </a:r>
          </a:p>
        </p:txBody>
      </p:sp>
      <p:sp>
        <p:nvSpPr>
          <p:cNvPr id="18" name="正方形/長方形 17"/>
          <p:cNvSpPr/>
          <p:nvPr/>
        </p:nvSpPr>
        <p:spPr>
          <a:xfrm>
            <a:off x="164945" y="1210386"/>
            <a:ext cx="2847115" cy="400110"/>
          </a:xfrm>
          <a:prstGeom prst="rect">
            <a:avLst/>
          </a:prstGeom>
        </p:spPr>
        <p:txBody>
          <a:bodyPr wrap="square">
            <a:spAutoFit/>
          </a:bodyPr>
          <a:lstStyle/>
          <a:p>
            <a:pPr algn="ctr"/>
            <a:r>
              <a:rPr lang="ja-JP" altLang="en-US" sz="2000" b="1" dirty="0">
                <a:latin typeface="メイリオ" panose="020B0604030504040204" pitchFamily="50" charset="-128"/>
                <a:ea typeface="メイリオ" panose="020B0604030504040204" pitchFamily="50" charset="-128"/>
                <a:cs typeface="+mj-cs"/>
              </a:rPr>
              <a:t>睡眠不足になる</a:t>
            </a:r>
            <a:endParaRPr lang="ja-JP" altLang="en-US" sz="2000" b="1" dirty="0">
              <a:solidFill>
                <a:schemeClr val="tx1"/>
              </a:solidFill>
              <a:latin typeface="メイリオ" panose="020B0604030504040204" pitchFamily="50" charset="-128"/>
              <a:ea typeface="メイリオ" panose="020B0604030504040204" pitchFamily="50" charset="-128"/>
              <a:cs typeface="+mj-cs"/>
            </a:endParaRPr>
          </a:p>
        </p:txBody>
      </p:sp>
      <p:sp>
        <p:nvSpPr>
          <p:cNvPr id="21" name="正方形/長方形 20"/>
          <p:cNvSpPr/>
          <p:nvPr/>
        </p:nvSpPr>
        <p:spPr>
          <a:xfrm>
            <a:off x="6430443" y="1159718"/>
            <a:ext cx="2560397" cy="369332"/>
          </a:xfrm>
          <a:prstGeom prst="rect">
            <a:avLst/>
          </a:prstGeom>
        </p:spPr>
        <p:txBody>
          <a:bodyPr wrap="square">
            <a:spAutoFit/>
          </a:bodyPr>
          <a:lstStyle/>
          <a:p>
            <a:pPr algn="ctr"/>
            <a:r>
              <a:rPr lang="en-US" altLang="ja-JP" sz="1800" b="1" dirty="0" smtClean="0">
                <a:solidFill>
                  <a:schemeClr val="tx1"/>
                </a:solidFill>
                <a:latin typeface="メイリオ" panose="020B0604030504040204" pitchFamily="50" charset="-128"/>
                <a:ea typeface="メイリオ" panose="020B0604030504040204" pitchFamily="50" charset="-128"/>
                <a:cs typeface="+mj-cs"/>
              </a:rPr>
              <a:t>SNS</a:t>
            </a:r>
            <a:r>
              <a:rPr lang="ja-JP" altLang="en-US" sz="1800" b="1" dirty="0" err="1" smtClean="0">
                <a:solidFill>
                  <a:schemeClr val="tx1"/>
                </a:solidFill>
                <a:latin typeface="メイリオ" panose="020B0604030504040204" pitchFamily="50" charset="-128"/>
                <a:ea typeface="メイリオ" panose="020B0604030504040204" pitchFamily="50" charset="-128"/>
                <a:cs typeface="+mj-cs"/>
              </a:rPr>
              <a:t>でのい</a:t>
            </a:r>
            <a:r>
              <a:rPr lang="ja-JP" altLang="en-US" sz="1800" b="1" dirty="0" smtClean="0">
                <a:solidFill>
                  <a:schemeClr val="tx1"/>
                </a:solidFill>
                <a:latin typeface="メイリオ" panose="020B0604030504040204" pitchFamily="50" charset="-128"/>
                <a:ea typeface="メイリオ" panose="020B0604030504040204" pitchFamily="50" charset="-128"/>
                <a:cs typeface="+mj-cs"/>
              </a:rPr>
              <a:t>きちがい</a:t>
            </a:r>
            <a:endParaRPr lang="ja-JP" altLang="en-US" sz="1800" b="1" dirty="0">
              <a:solidFill>
                <a:schemeClr val="tx1"/>
              </a:solidFill>
              <a:latin typeface="メイリオ" panose="020B0604030504040204" pitchFamily="50" charset="-128"/>
              <a:ea typeface="メイリオ" panose="020B0604030504040204" pitchFamily="50" charset="-128"/>
              <a:cs typeface="+mj-cs"/>
            </a:endParaRPr>
          </a:p>
        </p:txBody>
      </p:sp>
      <p:sp>
        <p:nvSpPr>
          <p:cNvPr id="23" name="正方形/長方形 22"/>
          <p:cNvSpPr/>
          <p:nvPr/>
        </p:nvSpPr>
        <p:spPr>
          <a:xfrm>
            <a:off x="-175118" y="3933056"/>
            <a:ext cx="3403347" cy="400110"/>
          </a:xfrm>
          <a:prstGeom prst="rect">
            <a:avLst/>
          </a:prstGeom>
        </p:spPr>
        <p:txBody>
          <a:bodyPr wrap="square">
            <a:spAutoFit/>
          </a:bodyPr>
          <a:lstStyle/>
          <a:p>
            <a:pPr algn="ctr"/>
            <a:r>
              <a:rPr lang="ja-JP" altLang="en-US" sz="2000" b="1" dirty="0">
                <a:latin typeface="メイリオ" panose="020B0604030504040204" pitchFamily="50" charset="-128"/>
                <a:ea typeface="メイリオ" panose="020B0604030504040204" pitchFamily="50" charset="-128"/>
                <a:cs typeface="+mj-cs"/>
              </a:rPr>
              <a:t>姿勢</a:t>
            </a:r>
            <a:r>
              <a:rPr lang="ja-JP" altLang="en-US" sz="2000" b="1" dirty="0" smtClean="0">
                <a:solidFill>
                  <a:schemeClr val="tx1"/>
                </a:solidFill>
                <a:latin typeface="メイリオ" panose="020B0604030504040204" pitchFamily="50" charset="-128"/>
                <a:ea typeface="メイリオ" panose="020B0604030504040204" pitchFamily="50" charset="-128"/>
                <a:cs typeface="+mj-cs"/>
              </a:rPr>
              <a:t>が</a:t>
            </a:r>
            <a:r>
              <a:rPr lang="ja-JP" altLang="en-US" sz="2000" b="1" dirty="0">
                <a:solidFill>
                  <a:schemeClr val="tx1"/>
                </a:solidFill>
                <a:latin typeface="メイリオ" panose="020B0604030504040204" pitchFamily="50" charset="-128"/>
                <a:ea typeface="メイリオ" panose="020B0604030504040204" pitchFamily="50" charset="-128"/>
                <a:cs typeface="+mj-cs"/>
              </a:rPr>
              <a:t>悪くなる</a:t>
            </a:r>
          </a:p>
        </p:txBody>
      </p:sp>
      <p:sp>
        <p:nvSpPr>
          <p:cNvPr id="16" name="正方形/長方形 15"/>
          <p:cNvSpPr/>
          <p:nvPr/>
        </p:nvSpPr>
        <p:spPr>
          <a:xfrm>
            <a:off x="2051720" y="1190575"/>
            <a:ext cx="5040051" cy="520655"/>
          </a:xfrm>
          <a:prstGeom prst="rect">
            <a:avLst/>
          </a:prstGeom>
        </p:spPr>
        <p:txBody>
          <a:bodyPr wrap="square">
            <a:spAutoFit/>
          </a:bodyPr>
          <a:lstStyle/>
          <a:p>
            <a:pPr algn="ctr">
              <a:lnSpc>
                <a:spcPts val="1600"/>
              </a:lnSpc>
            </a:pPr>
            <a:r>
              <a:rPr lang="ja-JP" altLang="en-US" sz="1800" b="1" dirty="0" smtClean="0">
                <a:solidFill>
                  <a:schemeClr val="tx1"/>
                </a:solidFill>
                <a:latin typeface="メイリオ" panose="020B0604030504040204" pitchFamily="50" charset="-128"/>
                <a:ea typeface="メイリオ" panose="020B0604030504040204" pitchFamily="50" charset="-128"/>
                <a:cs typeface="+mj-cs"/>
              </a:rPr>
              <a:t>ゲーム・ネットが</a:t>
            </a:r>
            <a:endParaRPr lang="en-US" altLang="ja-JP" sz="1800" b="1" dirty="0" smtClean="0">
              <a:solidFill>
                <a:schemeClr val="tx1"/>
              </a:solidFill>
              <a:latin typeface="メイリオ" panose="020B0604030504040204" pitchFamily="50" charset="-128"/>
              <a:ea typeface="メイリオ" panose="020B0604030504040204" pitchFamily="50" charset="-128"/>
              <a:cs typeface="+mj-cs"/>
            </a:endParaRPr>
          </a:p>
          <a:p>
            <a:pPr algn="ctr">
              <a:lnSpc>
                <a:spcPts val="1600"/>
              </a:lnSpc>
            </a:pPr>
            <a:r>
              <a:rPr lang="ja-JP" altLang="en-US" sz="1800" b="1" dirty="0" smtClean="0">
                <a:solidFill>
                  <a:schemeClr val="tx1"/>
                </a:solidFill>
                <a:latin typeface="メイリオ" panose="020B0604030504040204" pitchFamily="50" charset="-128"/>
                <a:ea typeface="メイリオ" panose="020B0604030504040204" pitchFamily="50" charset="-128"/>
                <a:cs typeface="+mj-cs"/>
              </a:rPr>
              <a:t>やめられない</a:t>
            </a:r>
            <a:endParaRPr lang="ja-JP" altLang="en-US" sz="1800" b="1" dirty="0">
              <a:solidFill>
                <a:schemeClr val="tx1"/>
              </a:solidFill>
              <a:latin typeface="メイリオ" panose="020B0604030504040204" pitchFamily="50" charset="-128"/>
              <a:ea typeface="メイリオ" panose="020B0604030504040204" pitchFamily="50" charset="-128"/>
              <a:cs typeface="+mj-cs"/>
            </a:endParaRPr>
          </a:p>
        </p:txBody>
      </p:sp>
      <p:pic>
        <p:nvPicPr>
          <p:cNvPr id="3" name="図 2"/>
          <p:cNvPicPr>
            <a:picLocks noChangeAspect="1"/>
          </p:cNvPicPr>
          <p:nvPr/>
        </p:nvPicPr>
        <p:blipFill rotWithShape="1">
          <a:blip r:embed="rId3"/>
          <a:srcRect l="38847" t="30655" r="36166" b="9821"/>
          <a:stretch/>
        </p:blipFill>
        <p:spPr>
          <a:xfrm>
            <a:off x="701399" y="4365104"/>
            <a:ext cx="1650311" cy="2129433"/>
          </a:xfrm>
          <a:prstGeom prst="rect">
            <a:avLst/>
          </a:prstGeom>
        </p:spPr>
      </p:pic>
      <p:pic>
        <p:nvPicPr>
          <p:cNvPr id="5" name="図 4"/>
          <p:cNvPicPr>
            <a:picLocks noChangeAspect="1"/>
          </p:cNvPicPr>
          <p:nvPr/>
        </p:nvPicPr>
        <p:blipFill>
          <a:blip r:embed="rId4"/>
          <a:stretch>
            <a:fillRect/>
          </a:stretch>
        </p:blipFill>
        <p:spPr>
          <a:xfrm>
            <a:off x="3369718" y="1747853"/>
            <a:ext cx="2426418" cy="1969179"/>
          </a:xfrm>
          <a:prstGeom prst="rect">
            <a:avLst/>
          </a:prstGeom>
        </p:spPr>
      </p:pic>
      <p:pic>
        <p:nvPicPr>
          <p:cNvPr id="7" name="図 6"/>
          <p:cNvPicPr>
            <a:picLocks noChangeAspect="1"/>
          </p:cNvPicPr>
          <p:nvPr/>
        </p:nvPicPr>
        <p:blipFill rotWithShape="1">
          <a:blip r:embed="rId5"/>
          <a:srcRect l="30187" t="27139" r="30960" b="22862"/>
          <a:stretch/>
        </p:blipFill>
        <p:spPr>
          <a:xfrm>
            <a:off x="6146933" y="1628800"/>
            <a:ext cx="2890201" cy="2014695"/>
          </a:xfrm>
          <a:prstGeom prst="rect">
            <a:avLst/>
          </a:prstGeom>
        </p:spPr>
      </p:pic>
      <p:pic>
        <p:nvPicPr>
          <p:cNvPr id="8" name="図 7"/>
          <p:cNvPicPr>
            <a:picLocks noChangeAspect="1"/>
          </p:cNvPicPr>
          <p:nvPr/>
        </p:nvPicPr>
        <p:blipFill rotWithShape="1">
          <a:blip r:embed="rId6"/>
          <a:srcRect l="31371" t="15736" r="28300" b="26526"/>
          <a:stretch/>
        </p:blipFill>
        <p:spPr>
          <a:xfrm>
            <a:off x="180941" y="1576363"/>
            <a:ext cx="2950899" cy="2288452"/>
          </a:xfrm>
          <a:prstGeom prst="rect">
            <a:avLst/>
          </a:prstGeom>
        </p:spPr>
      </p:pic>
      <p:sp>
        <p:nvSpPr>
          <p:cNvPr id="24" name="正方形/長方形 23"/>
          <p:cNvSpPr/>
          <p:nvPr/>
        </p:nvSpPr>
        <p:spPr>
          <a:xfrm>
            <a:off x="3250210" y="3966523"/>
            <a:ext cx="2847115" cy="400110"/>
          </a:xfrm>
          <a:prstGeom prst="rect">
            <a:avLst/>
          </a:prstGeom>
        </p:spPr>
        <p:txBody>
          <a:bodyPr wrap="square">
            <a:spAutoFit/>
          </a:bodyPr>
          <a:lstStyle/>
          <a:p>
            <a:pPr algn="ctr"/>
            <a:r>
              <a:rPr lang="ja-JP" altLang="en-US" sz="2000" b="1" dirty="0" smtClean="0">
                <a:solidFill>
                  <a:schemeClr val="tx1"/>
                </a:solidFill>
                <a:latin typeface="メイリオ" panose="020B0604030504040204" pitchFamily="50" charset="-128"/>
                <a:ea typeface="メイリオ" panose="020B0604030504040204" pitchFamily="50" charset="-128"/>
                <a:cs typeface="+mj-cs"/>
              </a:rPr>
              <a:t>肥満・やせになる</a:t>
            </a:r>
            <a:endParaRPr lang="ja-JP" altLang="en-US" sz="2000" b="1" dirty="0">
              <a:solidFill>
                <a:schemeClr val="tx1"/>
              </a:solidFill>
              <a:latin typeface="メイリオ" panose="020B0604030504040204" pitchFamily="50" charset="-128"/>
              <a:ea typeface="メイリオ" panose="020B0604030504040204" pitchFamily="50" charset="-128"/>
              <a:cs typeface="+mj-cs"/>
            </a:endParaRPr>
          </a:p>
        </p:txBody>
      </p:sp>
      <p:pic>
        <p:nvPicPr>
          <p:cNvPr id="9" name="図 8"/>
          <p:cNvPicPr>
            <a:picLocks noChangeAspect="1"/>
          </p:cNvPicPr>
          <p:nvPr/>
        </p:nvPicPr>
        <p:blipFill rotWithShape="1">
          <a:blip r:embed="rId7"/>
          <a:srcRect l="28927" t="12358" r="30025" b="13130"/>
          <a:stretch/>
        </p:blipFill>
        <p:spPr>
          <a:xfrm>
            <a:off x="3419872" y="4293096"/>
            <a:ext cx="2314446" cy="2275760"/>
          </a:xfrm>
          <a:prstGeom prst="rect">
            <a:avLst/>
          </a:prstGeom>
        </p:spPr>
      </p:pic>
      <p:sp>
        <p:nvSpPr>
          <p:cNvPr id="25" name="正方形/長方形 24"/>
          <p:cNvSpPr/>
          <p:nvPr/>
        </p:nvSpPr>
        <p:spPr>
          <a:xfrm>
            <a:off x="6193490" y="3964994"/>
            <a:ext cx="2847115" cy="400110"/>
          </a:xfrm>
          <a:prstGeom prst="rect">
            <a:avLst/>
          </a:prstGeom>
        </p:spPr>
        <p:txBody>
          <a:bodyPr wrap="square">
            <a:spAutoFit/>
          </a:bodyPr>
          <a:lstStyle/>
          <a:p>
            <a:pPr algn="ctr"/>
            <a:r>
              <a:rPr lang="ja-JP" altLang="en-US" sz="2000" b="1" dirty="0">
                <a:latin typeface="メイリオ" panose="020B0604030504040204" pitchFamily="50" charset="-128"/>
                <a:ea typeface="メイリオ" panose="020B0604030504040204" pitchFamily="50" charset="-128"/>
                <a:cs typeface="+mj-cs"/>
              </a:rPr>
              <a:t>視力</a:t>
            </a:r>
            <a:r>
              <a:rPr lang="ja-JP" altLang="en-US" sz="2000" b="1" dirty="0" smtClean="0">
                <a:latin typeface="メイリオ" panose="020B0604030504040204" pitchFamily="50" charset="-128"/>
                <a:ea typeface="メイリオ" panose="020B0604030504040204" pitchFamily="50" charset="-128"/>
                <a:cs typeface="+mj-cs"/>
              </a:rPr>
              <a:t>が低下する</a:t>
            </a:r>
            <a:endParaRPr lang="ja-JP" altLang="en-US" sz="2000" b="1" dirty="0">
              <a:solidFill>
                <a:schemeClr val="tx1"/>
              </a:solidFill>
              <a:latin typeface="メイリオ" panose="020B0604030504040204" pitchFamily="50" charset="-128"/>
              <a:ea typeface="メイリオ" panose="020B0604030504040204" pitchFamily="50" charset="-128"/>
              <a:cs typeface="+mj-cs"/>
            </a:endParaRPr>
          </a:p>
        </p:txBody>
      </p:sp>
      <p:pic>
        <p:nvPicPr>
          <p:cNvPr id="11" name="図 10"/>
          <p:cNvPicPr>
            <a:picLocks noChangeAspect="1"/>
          </p:cNvPicPr>
          <p:nvPr/>
        </p:nvPicPr>
        <p:blipFill rotWithShape="1">
          <a:blip r:embed="rId8"/>
          <a:srcRect l="26042" t="15992" r="25264" b="13646"/>
          <a:stretch/>
        </p:blipFill>
        <p:spPr>
          <a:xfrm>
            <a:off x="6228184" y="4343779"/>
            <a:ext cx="2879294" cy="2253573"/>
          </a:xfrm>
          <a:prstGeom prst="rect">
            <a:avLst/>
          </a:prstGeom>
        </p:spPr>
      </p:pic>
      <p:cxnSp>
        <p:nvCxnSpPr>
          <p:cNvPr id="26" name="直線コネクタ 25"/>
          <p:cNvCxnSpPr/>
          <p:nvPr/>
        </p:nvCxnSpPr>
        <p:spPr>
          <a:xfrm>
            <a:off x="131482" y="3830682"/>
            <a:ext cx="8856984" cy="46740"/>
          </a:xfrm>
          <a:prstGeom prst="line">
            <a:avLst/>
          </a:prstGeom>
          <a:ln w="38100"/>
        </p:spPr>
        <p:style>
          <a:lnRef idx="1">
            <a:schemeClr val="accent6"/>
          </a:lnRef>
          <a:fillRef idx="0">
            <a:schemeClr val="accent6"/>
          </a:fillRef>
          <a:effectRef idx="0">
            <a:schemeClr val="accent6"/>
          </a:effectRef>
          <a:fontRef idx="minor">
            <a:schemeClr val="tx1"/>
          </a:fontRef>
        </p:style>
      </p:cxnSp>
      <p:cxnSp>
        <p:nvCxnSpPr>
          <p:cNvPr id="27" name="直線コネクタ 26"/>
          <p:cNvCxnSpPr/>
          <p:nvPr/>
        </p:nvCxnSpPr>
        <p:spPr>
          <a:xfrm flipH="1">
            <a:off x="3077676" y="1124744"/>
            <a:ext cx="128" cy="5455434"/>
          </a:xfrm>
          <a:prstGeom prst="line">
            <a:avLst/>
          </a:prstGeom>
          <a:ln w="57150"/>
        </p:spPr>
        <p:style>
          <a:lnRef idx="1">
            <a:schemeClr val="accent6"/>
          </a:lnRef>
          <a:fillRef idx="0">
            <a:schemeClr val="accent6"/>
          </a:fillRef>
          <a:effectRef idx="0">
            <a:schemeClr val="accent6"/>
          </a:effectRef>
          <a:fontRef idx="minor">
            <a:schemeClr val="tx1"/>
          </a:fontRef>
        </p:style>
      </p:cxnSp>
      <p:cxnSp>
        <p:nvCxnSpPr>
          <p:cNvPr id="28" name="直線コネクタ 27"/>
          <p:cNvCxnSpPr/>
          <p:nvPr/>
        </p:nvCxnSpPr>
        <p:spPr>
          <a:xfrm flipH="1">
            <a:off x="6097325" y="1124744"/>
            <a:ext cx="9343" cy="5432496"/>
          </a:xfrm>
          <a:prstGeom prst="line">
            <a:avLst/>
          </a:prstGeom>
          <a:ln w="57150"/>
        </p:spPr>
        <p:style>
          <a:lnRef idx="1">
            <a:schemeClr val="accent6"/>
          </a:lnRef>
          <a:fillRef idx="0">
            <a:schemeClr val="accent6"/>
          </a:fillRef>
          <a:effectRef idx="0">
            <a:schemeClr val="accent6"/>
          </a:effectRef>
          <a:fontRef idx="minor">
            <a:schemeClr val="tx1"/>
          </a:fontRef>
        </p:style>
      </p:cxnSp>
      <p:grpSp>
        <p:nvGrpSpPr>
          <p:cNvPr id="31" name="グループ化 30"/>
          <p:cNvGrpSpPr/>
          <p:nvPr/>
        </p:nvGrpSpPr>
        <p:grpSpPr>
          <a:xfrm>
            <a:off x="64" y="6666595"/>
            <a:ext cx="9537056" cy="230832"/>
            <a:chOff x="64" y="6666595"/>
            <a:chExt cx="9537056" cy="230832"/>
          </a:xfrm>
        </p:grpSpPr>
        <p:sp>
          <p:nvSpPr>
            <p:cNvPr id="32" name="正方形/長方形 3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405438833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p:cNvSpPr/>
          <p:nvPr/>
        </p:nvSpPr>
        <p:spPr>
          <a:xfrm>
            <a:off x="4617682" y="1103872"/>
            <a:ext cx="3855550" cy="5135245"/>
          </a:xfrm>
          <a:prstGeom prst="rect">
            <a:avLst/>
          </a:prstGeom>
          <a:solidFill>
            <a:srgbClr val="FBD1F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445389" y="1103872"/>
            <a:ext cx="3985747" cy="5135245"/>
          </a:xfrm>
          <a:prstGeom prst="rect">
            <a:avLst/>
          </a:prstGeom>
          <a:solidFill>
            <a:srgbClr val="FEF4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0" y="0"/>
            <a:ext cx="9144000" cy="114922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3226" y="4477054"/>
            <a:ext cx="1418522" cy="710879"/>
          </a:xfrm>
          <a:prstGeom prst="rect">
            <a:avLst/>
          </a:prstGeom>
          <a:solidFill>
            <a:schemeClr val="bg1"/>
          </a:solidFill>
          <a:ln>
            <a:solidFill>
              <a:schemeClr val="tx1">
                <a:lumMod val="50000"/>
                <a:lumOff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000" b="1" dirty="0" smtClean="0">
                <a:latin typeface="Meiryo" panose="020B0604030504040204" pitchFamily="34" charset="-128"/>
                <a:ea typeface="Meiryo" panose="020B0604030504040204" pitchFamily="34" charset="-128"/>
              </a:rPr>
              <a:t>2</a:t>
            </a:r>
            <a:r>
              <a:rPr lang="ja-JP" altLang="en-US" sz="2000" b="1" dirty="0" smtClean="0">
                <a:latin typeface="Meiryo" panose="020B0604030504040204" pitchFamily="34" charset="-128"/>
                <a:ea typeface="Meiryo" panose="020B0604030504040204" pitchFamily="34" charset="-128"/>
              </a:rPr>
              <a:t>時間未満</a:t>
            </a:r>
            <a:endParaRPr lang="en-US" altLang="ja-JP" sz="2000" b="1" dirty="0" smtClean="0">
              <a:latin typeface="Meiryo" panose="020B0604030504040204" pitchFamily="34" charset="-128"/>
              <a:ea typeface="Meiryo" panose="020B0604030504040204" pitchFamily="34" charset="-128"/>
            </a:endParaRPr>
          </a:p>
          <a:p>
            <a:pPr marL="0" indent="0" algn="ctr">
              <a:buNone/>
            </a:pPr>
            <a:r>
              <a:rPr lang="ja-JP" altLang="en-US" sz="1600" b="1" dirty="0">
                <a:latin typeface="Meiryo" panose="020B0604030504040204" pitchFamily="34" charset="-128"/>
                <a:ea typeface="Meiryo" panose="020B0604030504040204" pitchFamily="34" charset="-128"/>
              </a:rPr>
              <a:t>（</a:t>
            </a:r>
            <a:r>
              <a:rPr lang="en-US" altLang="ja-JP" sz="1600" b="1" dirty="0" smtClean="0">
                <a:latin typeface="Meiryo" panose="020B0604030504040204" pitchFamily="34" charset="-128"/>
                <a:ea typeface="Meiryo" panose="020B0604030504040204" pitchFamily="34" charset="-128"/>
              </a:rPr>
              <a:t>n</a:t>
            </a:r>
            <a:r>
              <a:rPr lang="ja-JP" altLang="en-US" sz="1600" b="1" dirty="0" smtClean="0">
                <a:latin typeface="Meiryo" panose="020B0604030504040204" pitchFamily="34" charset="-128"/>
                <a:ea typeface="Meiryo" panose="020B0604030504040204" pitchFamily="34" charset="-128"/>
              </a:rPr>
              <a:t>＝</a:t>
            </a:r>
            <a:r>
              <a:rPr lang="en-US" altLang="ja-JP" sz="1600" b="1" dirty="0" smtClean="0">
                <a:latin typeface="Meiryo" panose="020B0604030504040204" pitchFamily="34" charset="-128"/>
                <a:ea typeface="Meiryo" panose="020B0604030504040204" pitchFamily="34" charset="-128"/>
              </a:rPr>
              <a:t>518</a:t>
            </a:r>
            <a:r>
              <a:rPr lang="ja-JP" altLang="en-US" sz="1600" b="1" dirty="0" smtClean="0">
                <a:latin typeface="Meiryo" panose="020B0604030504040204" pitchFamily="34" charset="-128"/>
                <a:ea typeface="Meiryo" panose="020B0604030504040204" pitchFamily="34" charset="-128"/>
              </a:rPr>
              <a:t>）</a:t>
            </a:r>
            <a:endParaRPr lang="en-US" altLang="ja-JP" sz="1600" b="1" dirty="0">
              <a:latin typeface="Meiryo" panose="020B0604030504040204" pitchFamily="34" charset="-128"/>
              <a:ea typeface="Meiryo" panose="020B0604030504040204" pitchFamily="34" charset="-128"/>
            </a:endParaRPr>
          </a:p>
          <a:p>
            <a:pPr marL="0" indent="0" algn="ctr">
              <a:buFont typeface="Arial" panose="020B0604020202020204" pitchFamily="34" charset="0"/>
              <a:buNone/>
            </a:pPr>
            <a:endParaRPr lang="en-US" altLang="ja-JP" sz="2000" b="1" dirty="0" smtClean="0">
              <a:latin typeface="Meiryo" panose="020B0604030504040204" pitchFamily="34" charset="-128"/>
              <a:ea typeface="Meiryo" panose="020B0604030504040204" pitchFamily="34" charset="-128"/>
            </a:endParaRPr>
          </a:p>
        </p:txBody>
      </p:sp>
      <p:sp>
        <p:nvSpPr>
          <p:cNvPr id="1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4722117" y="4438917"/>
            <a:ext cx="1407733" cy="711964"/>
          </a:xfrm>
          <a:prstGeom prst="rect">
            <a:avLst/>
          </a:prstGeom>
          <a:solidFill>
            <a:schemeClr val="bg1"/>
          </a:solidFill>
          <a:ln>
            <a:solidFill>
              <a:schemeClr val="tx1">
                <a:lumMod val="50000"/>
                <a:lumOff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000" b="1" dirty="0" smtClean="0">
                <a:latin typeface="Meiryo" panose="020B0604030504040204" pitchFamily="34" charset="-128"/>
                <a:ea typeface="Meiryo" panose="020B0604030504040204" pitchFamily="34" charset="-128"/>
              </a:rPr>
              <a:t>2</a:t>
            </a:r>
            <a:r>
              <a:rPr lang="ja-JP" altLang="en-US" sz="2000" b="1" dirty="0" smtClean="0">
                <a:latin typeface="Meiryo" panose="020B0604030504040204" pitchFamily="34" charset="-128"/>
                <a:ea typeface="Meiryo" panose="020B0604030504040204" pitchFamily="34" charset="-128"/>
              </a:rPr>
              <a:t>時間以上</a:t>
            </a:r>
            <a:endParaRPr lang="en-US" altLang="ja-JP" sz="2000" b="1" dirty="0" smtClean="0">
              <a:latin typeface="Meiryo" panose="020B0604030504040204" pitchFamily="34" charset="-128"/>
              <a:ea typeface="Meiryo" panose="020B0604030504040204" pitchFamily="34" charset="-128"/>
            </a:endParaRPr>
          </a:p>
          <a:p>
            <a:pPr marL="0" indent="0" algn="ctr">
              <a:buNone/>
            </a:pPr>
            <a:r>
              <a:rPr lang="ja-JP" altLang="en-US" sz="1600" b="1" dirty="0">
                <a:latin typeface="Meiryo" panose="020B0604030504040204" pitchFamily="34" charset="-128"/>
                <a:ea typeface="Meiryo" panose="020B0604030504040204" pitchFamily="34" charset="-128"/>
              </a:rPr>
              <a:t>（</a:t>
            </a:r>
            <a:r>
              <a:rPr lang="en-US" altLang="ja-JP" sz="1600" b="1" dirty="0" smtClean="0">
                <a:latin typeface="Meiryo" panose="020B0604030504040204" pitchFamily="34" charset="-128"/>
                <a:ea typeface="Meiryo" panose="020B0604030504040204" pitchFamily="34" charset="-128"/>
              </a:rPr>
              <a:t>n=275</a:t>
            </a:r>
            <a:r>
              <a:rPr lang="ja-JP" altLang="en-US" sz="1600" b="1" dirty="0" smtClean="0">
                <a:latin typeface="Meiryo" panose="020B0604030504040204" pitchFamily="34" charset="-128"/>
                <a:ea typeface="Meiryo" panose="020B0604030504040204" pitchFamily="34" charset="-128"/>
              </a:rPr>
              <a:t>）</a:t>
            </a:r>
            <a:endParaRPr lang="en-US" altLang="ja-JP" sz="1600" b="1" dirty="0">
              <a:latin typeface="Meiryo" panose="020B0604030504040204" pitchFamily="34" charset="-128"/>
              <a:ea typeface="Meiryo" panose="020B0604030504040204" pitchFamily="34" charset="-128"/>
            </a:endParaRPr>
          </a:p>
          <a:p>
            <a:pPr marL="0" indent="0" algn="ctr">
              <a:buFont typeface="Arial" panose="020B0604020202020204" pitchFamily="34" charset="0"/>
              <a:buNone/>
            </a:pPr>
            <a:endParaRPr lang="en-US" altLang="ja-JP" sz="2000" b="1" dirty="0" smtClean="0">
              <a:latin typeface="Meiryo" panose="020B0604030504040204" pitchFamily="34" charset="-128"/>
              <a:ea typeface="Meiryo" panose="020B0604030504040204" pitchFamily="34" charset="-128"/>
            </a:endParaRPr>
          </a:p>
        </p:txBody>
      </p:sp>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070" y="5323546"/>
            <a:ext cx="457167" cy="781481"/>
          </a:xfrm>
          <a:prstGeom prst="rect">
            <a:avLst/>
          </a:prstGeom>
        </p:spPr>
      </p:pic>
      <p:pic>
        <p:nvPicPr>
          <p:cNvPr id="15" name="図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1189" y="5338499"/>
            <a:ext cx="479854" cy="820264"/>
          </a:xfrm>
          <a:prstGeom prst="rect">
            <a:avLst/>
          </a:prstGeom>
        </p:spPr>
      </p:pic>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641540" y="4720483"/>
            <a:ext cx="3190839" cy="51566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800" b="1" dirty="0" smtClean="0">
                <a:solidFill>
                  <a:srgbClr val="FF3399"/>
                </a:solidFill>
                <a:latin typeface="Meiryo" panose="020B0604030504040204" pitchFamily="34" charset="-128"/>
                <a:ea typeface="Meiryo" panose="020B0604030504040204" pitchFamily="34" charset="-128"/>
              </a:rPr>
              <a:t>23</a:t>
            </a:r>
            <a:r>
              <a:rPr lang="ja-JP" altLang="en-US" sz="2800" b="1" dirty="0" smtClean="0">
                <a:solidFill>
                  <a:srgbClr val="FF3399"/>
                </a:solidFill>
                <a:latin typeface="Meiryo" panose="020B0604030504040204" pitchFamily="34" charset="-128"/>
                <a:ea typeface="Meiryo" panose="020B0604030504040204" pitchFamily="34" charset="-128"/>
              </a:rPr>
              <a:t>時</a:t>
            </a:r>
            <a:r>
              <a:rPr lang="en-US" altLang="ja-JP" sz="2800" b="1" dirty="0">
                <a:solidFill>
                  <a:srgbClr val="FF3399"/>
                </a:solidFill>
                <a:latin typeface="Meiryo" panose="020B0604030504040204" pitchFamily="34" charset="-128"/>
                <a:ea typeface="Meiryo" panose="020B0604030504040204" pitchFamily="34" charset="-128"/>
              </a:rPr>
              <a:t>18</a:t>
            </a:r>
            <a:r>
              <a:rPr lang="ja-JP" altLang="en-US" sz="2800" b="1" dirty="0" smtClean="0">
                <a:solidFill>
                  <a:srgbClr val="FF3399"/>
                </a:solidFill>
                <a:latin typeface="Meiryo" panose="020B0604030504040204" pitchFamily="34" charset="-128"/>
                <a:ea typeface="Meiryo" panose="020B0604030504040204" pitchFamily="34" charset="-128"/>
              </a:rPr>
              <a:t>分</a:t>
            </a:r>
            <a:endParaRPr lang="en-US" altLang="ja-JP" sz="2000" b="1" dirty="0" smtClean="0">
              <a:solidFill>
                <a:srgbClr val="FF3399"/>
              </a:solidFill>
              <a:latin typeface="Meiryo" panose="020B0604030504040204" pitchFamily="34" charset="-128"/>
              <a:ea typeface="Meiryo" panose="020B0604030504040204" pitchFamily="34" charset="-128"/>
            </a:endParaRPr>
          </a:p>
        </p:txBody>
      </p:sp>
      <p:sp>
        <p:nvSpPr>
          <p:cNvPr id="2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2342604" y="4378497"/>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800" b="1" u="sng" dirty="0" smtClean="0">
                <a:latin typeface="Meiryo" panose="020B0604030504040204" pitchFamily="34" charset="-128"/>
                <a:ea typeface="Meiryo" panose="020B0604030504040204" pitchFamily="34" charset="-128"/>
              </a:rPr>
              <a:t>平均就寝時刻</a:t>
            </a:r>
            <a:endParaRPr lang="en-US" altLang="ja-JP" sz="1800" b="1" u="sng" dirty="0" smtClean="0">
              <a:latin typeface="Meiryo" panose="020B0604030504040204" pitchFamily="34" charset="-128"/>
              <a:ea typeface="Meiryo" panose="020B0604030504040204" pitchFamily="34" charset="-128"/>
            </a:endParaRPr>
          </a:p>
        </p:txBody>
      </p:sp>
      <p:grpSp>
        <p:nvGrpSpPr>
          <p:cNvPr id="30" name="グループ化 29"/>
          <p:cNvGrpSpPr/>
          <p:nvPr/>
        </p:nvGrpSpPr>
        <p:grpSpPr>
          <a:xfrm>
            <a:off x="64" y="6666595"/>
            <a:ext cx="9537056" cy="230832"/>
            <a:chOff x="64" y="6666595"/>
            <a:chExt cx="9537056" cy="230832"/>
          </a:xfrm>
        </p:grpSpPr>
        <p:sp>
          <p:nvSpPr>
            <p:cNvPr id="31" name="正方形/長方形 30"/>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34" name="正方形/長方形 33"/>
          <p:cNvSpPr/>
          <p:nvPr/>
        </p:nvSpPr>
        <p:spPr>
          <a:xfrm>
            <a:off x="173271" y="6217659"/>
            <a:ext cx="8743327" cy="738664"/>
          </a:xfrm>
          <a:prstGeom prst="rect">
            <a:avLst/>
          </a:prstGeom>
        </p:spPr>
        <p:txBody>
          <a:bodyPr wrap="square">
            <a:spAutoFit/>
          </a:bodyPr>
          <a:lstStyle/>
          <a:p>
            <a:r>
              <a:rPr lang="ja-JP" altLang="en-US" sz="1400" b="1" dirty="0" smtClean="0">
                <a:solidFill>
                  <a:schemeClr val="tx1">
                    <a:lumMod val="65000"/>
                    <a:lumOff val="35000"/>
                  </a:schemeClr>
                </a:solidFill>
                <a:latin typeface="メイリオ" panose="020B0604030504040204" pitchFamily="50" charset="-128"/>
                <a:ea typeface="メイリオ" panose="020B0604030504040204" pitchFamily="50" charset="-128"/>
              </a:rPr>
              <a:t>大曽基宣，山下晋．中学生における家庭でのメディア使用に関するルール遵守状況と睡眠習慣の関連．人間発達学研究．</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10</a:t>
            </a:r>
            <a:r>
              <a:rPr lang="ja-JP" altLang="en-US" sz="1400" b="1" dirty="0" err="1" smtClean="0">
                <a:solidFill>
                  <a:schemeClr val="tx1">
                    <a:lumMod val="65000"/>
                    <a:lumOff val="35000"/>
                  </a:schemeClr>
                </a:solidFill>
                <a:latin typeface="メイリオ" panose="020B0604030504040204" pitchFamily="50" charset="-128"/>
                <a:ea typeface="メイリオ" panose="020B0604030504040204" pitchFamily="50" charset="-128"/>
              </a:rPr>
              <a:t>．</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11-20</a:t>
            </a:r>
            <a:r>
              <a:rPr lang="ja-JP" altLang="en-US" sz="1400" b="1" dirty="0" err="1" smtClean="0">
                <a:solidFill>
                  <a:schemeClr val="tx1">
                    <a:lumMod val="65000"/>
                    <a:lumOff val="35000"/>
                  </a:schemeClr>
                </a:solidFill>
                <a:latin typeface="メイリオ" panose="020B0604030504040204" pitchFamily="50" charset="-128"/>
                <a:ea typeface="メイリオ" panose="020B0604030504040204" pitchFamily="50" charset="-128"/>
              </a:rPr>
              <a:t>．</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2019</a:t>
            </a:r>
            <a:endParaRPr lang="ja-JP" altLang="en-US" sz="1400" b="1" dirty="0">
              <a:solidFill>
                <a:schemeClr val="tx1">
                  <a:lumMod val="65000"/>
                  <a:lumOff val="35000"/>
                </a:schemeClr>
              </a:solidFill>
              <a:latin typeface="メイリオ" panose="020B0604030504040204" pitchFamily="50" charset="-128"/>
              <a:ea typeface="メイリオ" panose="020B0604030504040204" pitchFamily="50" charset="-128"/>
            </a:endParaRPr>
          </a:p>
          <a:p>
            <a:endParaRPr lang="ja-JP" altLang="en-US" sz="1400" b="1" dirty="0">
              <a:solidFill>
                <a:schemeClr val="tx1">
                  <a:lumMod val="65000"/>
                  <a:lumOff val="35000"/>
                </a:schemeClr>
              </a:solidFill>
            </a:endParaRPr>
          </a:p>
        </p:txBody>
      </p:sp>
      <p:sp>
        <p:nvSpPr>
          <p:cNvPr id="3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55910" y="230964"/>
            <a:ext cx="8638236"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メディアの使いすぎで遅寝遅起きに </a:t>
            </a:r>
            <a:endParaRPr lang="ja-JP" altLang="en-US" sz="4000" b="1" dirty="0">
              <a:latin typeface="Meiryo" panose="020B0604030504040204" pitchFamily="34" charset="-128"/>
              <a:ea typeface="Meiryo" panose="020B0604030504040204" pitchFamily="34" charset="-128"/>
            </a:endParaRPr>
          </a:p>
        </p:txBody>
      </p:sp>
      <p:grpSp>
        <p:nvGrpSpPr>
          <p:cNvPr id="4" name="グループ化 3"/>
          <p:cNvGrpSpPr/>
          <p:nvPr/>
        </p:nvGrpSpPr>
        <p:grpSpPr>
          <a:xfrm>
            <a:off x="476824" y="1067552"/>
            <a:ext cx="7996408" cy="3267663"/>
            <a:chOff x="-160418" y="1497795"/>
            <a:chExt cx="7996408" cy="3267663"/>
          </a:xfrm>
        </p:grpSpPr>
        <p:sp>
          <p:nvSpPr>
            <p:cNvPr id="3" name="正方形/長方形 2"/>
            <p:cNvSpPr/>
            <p:nvPr/>
          </p:nvSpPr>
          <p:spPr>
            <a:xfrm>
              <a:off x="-160418" y="1497795"/>
              <a:ext cx="7996407" cy="428422"/>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247373" y="1604439"/>
              <a:ext cx="7171236" cy="455719"/>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800" b="1" u="sng" dirty="0" smtClean="0">
                  <a:latin typeface="Meiryo" panose="020B0604030504040204" pitchFamily="34" charset="-128"/>
                  <a:ea typeface="Meiryo" panose="020B0604030504040204" pitchFamily="34" charset="-128"/>
                </a:rPr>
                <a:t>テレビ・ビデオ・</a:t>
              </a:r>
              <a:r>
                <a:rPr lang="en-US" altLang="ja-JP" sz="2800" b="1" u="sng" dirty="0" smtClean="0">
                  <a:latin typeface="Meiryo" panose="020B0604030504040204" pitchFamily="34" charset="-128"/>
                  <a:ea typeface="Meiryo" panose="020B0604030504040204" pitchFamily="34" charset="-128"/>
                </a:rPr>
                <a:t>DVD</a:t>
              </a:r>
              <a:r>
                <a:rPr lang="ja-JP" altLang="en-US" sz="2800" b="1" dirty="0" smtClean="0">
                  <a:latin typeface="Meiryo" panose="020B0604030504040204" pitchFamily="34" charset="-128"/>
                  <a:ea typeface="Meiryo" panose="020B0604030504040204" pitchFamily="34" charset="-128"/>
                </a:rPr>
                <a:t>の視聴時間（平日）と睡眠習慣 </a:t>
              </a:r>
              <a:endParaRPr lang="ja-JP" altLang="en-US" sz="2800" b="1" dirty="0">
                <a:latin typeface="Meiryo" panose="020B0604030504040204" pitchFamily="34" charset="-128"/>
                <a:ea typeface="Meiryo" panose="020B0604030504040204" pitchFamily="34" charset="-128"/>
              </a:endParaRPr>
            </a:p>
          </p:txBody>
        </p:sp>
        <p:sp>
          <p:nvSpPr>
            <p:cNvPr id="50" name="正方形/長方形 49"/>
            <p:cNvSpPr/>
            <p:nvPr/>
          </p:nvSpPr>
          <p:spPr>
            <a:xfrm>
              <a:off x="-124016" y="4250015"/>
              <a:ext cx="7960006" cy="428422"/>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208276" y="4309739"/>
              <a:ext cx="7171236" cy="455719"/>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800" b="1" u="sng" dirty="0">
                  <a:latin typeface="Meiryo" panose="020B0604030504040204" pitchFamily="34" charset="-128"/>
                  <a:ea typeface="Meiryo" panose="020B0604030504040204" pitchFamily="34" charset="-128"/>
                </a:rPr>
                <a:t>携帯</a:t>
              </a:r>
              <a:r>
                <a:rPr lang="ja-JP" altLang="en-US" sz="2800" b="1" u="sng" dirty="0" smtClean="0">
                  <a:latin typeface="Meiryo" panose="020B0604030504040204" pitchFamily="34" charset="-128"/>
                  <a:ea typeface="Meiryo" panose="020B0604030504040204" pitchFamily="34" charset="-128"/>
                </a:rPr>
                <a:t>電話・スマホ</a:t>
              </a:r>
              <a:r>
                <a:rPr lang="ja-JP" altLang="en-US" sz="2800" b="1" dirty="0" smtClean="0">
                  <a:latin typeface="Meiryo" panose="020B0604030504040204" pitchFamily="34" charset="-128"/>
                  <a:ea typeface="Meiryo" panose="020B0604030504040204" pitchFamily="34" charset="-128"/>
                </a:rPr>
                <a:t>の使用時間（平日）と睡眠習慣 </a:t>
              </a:r>
              <a:endParaRPr lang="ja-JP" altLang="en-US" sz="2800" b="1" dirty="0">
                <a:latin typeface="Meiryo" panose="020B0604030504040204" pitchFamily="34" charset="-128"/>
                <a:ea typeface="Meiryo" panose="020B0604030504040204" pitchFamily="34" charset="-128"/>
              </a:endParaRPr>
            </a:p>
          </p:txBody>
        </p:sp>
      </p:grpSp>
      <p:sp>
        <p:nvSpPr>
          <p:cNvPr id="40"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2301638" y="5288925"/>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800" b="1" u="sng" dirty="0" smtClean="0">
                <a:latin typeface="Meiryo" panose="020B0604030504040204" pitchFamily="34" charset="-128"/>
                <a:ea typeface="Meiryo" panose="020B0604030504040204" pitchFamily="34" charset="-128"/>
              </a:rPr>
              <a:t>平均起床時刻</a:t>
            </a:r>
            <a:endParaRPr lang="en-US" altLang="ja-JP" sz="1800" b="1" u="sng" dirty="0" smtClean="0">
              <a:latin typeface="Meiryo" panose="020B0604030504040204" pitchFamily="34" charset="-128"/>
              <a:ea typeface="Meiryo" panose="020B0604030504040204" pitchFamily="34" charset="-128"/>
            </a:endParaRPr>
          </a:p>
        </p:txBody>
      </p:sp>
      <p:sp>
        <p:nvSpPr>
          <p:cNvPr id="4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632992" y="5701233"/>
            <a:ext cx="3190839" cy="4658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800" b="1" dirty="0" smtClean="0">
                <a:solidFill>
                  <a:srgbClr val="FF3399"/>
                </a:solidFill>
                <a:latin typeface="Meiryo" panose="020B0604030504040204" pitchFamily="34" charset="-128"/>
                <a:ea typeface="Meiryo" panose="020B0604030504040204" pitchFamily="34" charset="-128"/>
              </a:rPr>
              <a:t>6</a:t>
            </a:r>
            <a:r>
              <a:rPr lang="ja-JP" altLang="en-US" sz="2800" b="1" dirty="0" smtClean="0">
                <a:solidFill>
                  <a:srgbClr val="FF3399"/>
                </a:solidFill>
                <a:latin typeface="Meiryo" panose="020B0604030504040204" pitchFamily="34" charset="-128"/>
                <a:ea typeface="Meiryo" panose="020B0604030504040204" pitchFamily="34" charset="-128"/>
              </a:rPr>
              <a:t>時</a:t>
            </a:r>
            <a:r>
              <a:rPr lang="en-US" altLang="ja-JP" sz="2800" b="1" dirty="0">
                <a:solidFill>
                  <a:srgbClr val="FF3399"/>
                </a:solidFill>
                <a:latin typeface="Meiryo" panose="020B0604030504040204" pitchFamily="34" charset="-128"/>
                <a:ea typeface="Meiryo" panose="020B0604030504040204" pitchFamily="34" charset="-128"/>
              </a:rPr>
              <a:t>36</a:t>
            </a:r>
            <a:r>
              <a:rPr lang="ja-JP" altLang="en-US" sz="2800" b="1" dirty="0" smtClean="0">
                <a:solidFill>
                  <a:srgbClr val="FF3399"/>
                </a:solidFill>
                <a:latin typeface="Meiryo" panose="020B0604030504040204" pitchFamily="34" charset="-128"/>
                <a:ea typeface="Meiryo" panose="020B0604030504040204" pitchFamily="34" charset="-128"/>
              </a:rPr>
              <a:t>分</a:t>
            </a:r>
            <a:endParaRPr lang="en-US" altLang="ja-JP" sz="2000" b="1" dirty="0" smtClean="0">
              <a:solidFill>
                <a:srgbClr val="FF3399"/>
              </a:solidFill>
              <a:latin typeface="Meiryo" panose="020B0604030504040204" pitchFamily="34" charset="-128"/>
              <a:ea typeface="Meiryo" panose="020B0604030504040204" pitchFamily="34" charset="-128"/>
            </a:endParaRPr>
          </a:p>
        </p:txBody>
      </p:sp>
      <p:sp>
        <p:nvSpPr>
          <p:cNvPr id="5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786883" y="2188029"/>
            <a:ext cx="3190839" cy="51566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800" b="1" dirty="0" smtClean="0">
                <a:solidFill>
                  <a:srgbClr val="FF3399"/>
                </a:solidFill>
                <a:latin typeface="Meiryo" panose="020B0604030504040204" pitchFamily="34" charset="-128"/>
                <a:ea typeface="Meiryo" panose="020B0604030504040204" pitchFamily="34" charset="-128"/>
              </a:rPr>
              <a:t>23</a:t>
            </a:r>
            <a:r>
              <a:rPr lang="ja-JP" altLang="en-US" sz="2800" b="1" dirty="0" smtClean="0">
                <a:solidFill>
                  <a:srgbClr val="FF3399"/>
                </a:solidFill>
                <a:latin typeface="Meiryo" panose="020B0604030504040204" pitchFamily="34" charset="-128"/>
                <a:ea typeface="Meiryo" panose="020B0604030504040204" pitchFamily="34" charset="-128"/>
              </a:rPr>
              <a:t>時</a:t>
            </a:r>
            <a:r>
              <a:rPr lang="en-US" altLang="ja-JP" sz="2800" b="1" dirty="0">
                <a:solidFill>
                  <a:srgbClr val="FF3399"/>
                </a:solidFill>
                <a:latin typeface="Meiryo" panose="020B0604030504040204" pitchFamily="34" charset="-128"/>
                <a:ea typeface="Meiryo" panose="020B0604030504040204" pitchFamily="34" charset="-128"/>
              </a:rPr>
              <a:t>25</a:t>
            </a:r>
            <a:r>
              <a:rPr lang="ja-JP" altLang="en-US" sz="2800" b="1" dirty="0" smtClean="0">
                <a:solidFill>
                  <a:srgbClr val="FF3399"/>
                </a:solidFill>
                <a:latin typeface="Meiryo" panose="020B0604030504040204" pitchFamily="34" charset="-128"/>
                <a:ea typeface="Meiryo" panose="020B0604030504040204" pitchFamily="34" charset="-128"/>
              </a:rPr>
              <a:t>分</a:t>
            </a:r>
            <a:endParaRPr lang="en-US" altLang="ja-JP" sz="2000" b="1" dirty="0" smtClean="0">
              <a:solidFill>
                <a:srgbClr val="FF3399"/>
              </a:solidFill>
              <a:latin typeface="Meiryo" panose="020B0604030504040204" pitchFamily="34" charset="-128"/>
              <a:ea typeface="Meiryo" panose="020B0604030504040204" pitchFamily="34" charset="-128"/>
            </a:endParaRPr>
          </a:p>
        </p:txBody>
      </p:sp>
      <p:sp>
        <p:nvSpPr>
          <p:cNvPr id="5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2322421" y="1743835"/>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800" b="1" u="sng" dirty="0" smtClean="0">
                <a:latin typeface="Meiryo" panose="020B0604030504040204" pitchFamily="34" charset="-128"/>
                <a:ea typeface="Meiryo" panose="020B0604030504040204" pitchFamily="34" charset="-128"/>
              </a:rPr>
              <a:t>平均就寝時刻</a:t>
            </a:r>
            <a:endParaRPr lang="en-US" altLang="ja-JP" sz="1800" b="1" u="sng" dirty="0" smtClean="0">
              <a:latin typeface="Meiryo" panose="020B0604030504040204" pitchFamily="34" charset="-128"/>
              <a:ea typeface="Meiryo" panose="020B0604030504040204" pitchFamily="34" charset="-128"/>
            </a:endParaRPr>
          </a:p>
        </p:txBody>
      </p:sp>
      <p:sp>
        <p:nvSpPr>
          <p:cNvPr id="5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2342604" y="2774970"/>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800" b="1" u="sng" dirty="0" smtClean="0">
                <a:latin typeface="Meiryo" panose="020B0604030504040204" pitchFamily="34" charset="-128"/>
                <a:ea typeface="Meiryo" panose="020B0604030504040204" pitchFamily="34" charset="-128"/>
              </a:rPr>
              <a:t>平均起床時刻</a:t>
            </a:r>
            <a:endParaRPr lang="en-US" altLang="ja-JP" sz="1800" b="1" u="sng" dirty="0" smtClean="0">
              <a:latin typeface="Meiryo" panose="020B0604030504040204" pitchFamily="34" charset="-128"/>
              <a:ea typeface="Meiryo" panose="020B0604030504040204" pitchFamily="34" charset="-128"/>
            </a:endParaRPr>
          </a:p>
        </p:txBody>
      </p:sp>
      <p:sp>
        <p:nvSpPr>
          <p:cNvPr id="54"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680365" y="3201858"/>
            <a:ext cx="3190839" cy="4658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800" b="1" dirty="0" smtClean="0">
                <a:solidFill>
                  <a:srgbClr val="FF3399"/>
                </a:solidFill>
                <a:latin typeface="Meiryo" panose="020B0604030504040204" pitchFamily="34" charset="-128"/>
                <a:ea typeface="Meiryo" panose="020B0604030504040204" pitchFamily="34" charset="-128"/>
              </a:rPr>
              <a:t>6</a:t>
            </a:r>
            <a:r>
              <a:rPr lang="ja-JP" altLang="en-US" sz="2800" b="1" dirty="0" smtClean="0">
                <a:solidFill>
                  <a:srgbClr val="FF3399"/>
                </a:solidFill>
                <a:latin typeface="Meiryo" panose="020B0604030504040204" pitchFamily="34" charset="-128"/>
                <a:ea typeface="Meiryo" panose="020B0604030504040204" pitchFamily="34" charset="-128"/>
              </a:rPr>
              <a:t>時</a:t>
            </a:r>
            <a:r>
              <a:rPr lang="en-US" altLang="ja-JP" sz="2800" b="1" dirty="0">
                <a:solidFill>
                  <a:srgbClr val="FF3399"/>
                </a:solidFill>
                <a:latin typeface="Meiryo" panose="020B0604030504040204" pitchFamily="34" charset="-128"/>
                <a:ea typeface="Meiryo" panose="020B0604030504040204" pitchFamily="34" charset="-128"/>
              </a:rPr>
              <a:t>38</a:t>
            </a:r>
            <a:r>
              <a:rPr lang="ja-JP" altLang="en-US" sz="2800" b="1" dirty="0" smtClean="0">
                <a:solidFill>
                  <a:srgbClr val="FF3399"/>
                </a:solidFill>
                <a:latin typeface="Meiryo" panose="020B0604030504040204" pitchFamily="34" charset="-128"/>
                <a:ea typeface="Meiryo" panose="020B0604030504040204" pitchFamily="34" charset="-128"/>
              </a:rPr>
              <a:t>分</a:t>
            </a:r>
            <a:endParaRPr lang="en-US" altLang="ja-JP" sz="2000" b="1" dirty="0" smtClean="0">
              <a:solidFill>
                <a:srgbClr val="FF3399"/>
              </a:solidFill>
              <a:latin typeface="Meiryo" panose="020B0604030504040204" pitchFamily="34" charset="-128"/>
              <a:ea typeface="Meiryo" panose="020B0604030504040204" pitchFamily="34" charset="-128"/>
            </a:endParaRPr>
          </a:p>
        </p:txBody>
      </p:sp>
      <p:sp>
        <p:nvSpPr>
          <p:cNvPr id="55"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585594" y="2174356"/>
            <a:ext cx="3190839" cy="51566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800" b="1" dirty="0" smtClean="0">
                <a:solidFill>
                  <a:srgbClr val="FF3399"/>
                </a:solidFill>
                <a:latin typeface="Meiryo" panose="020B0604030504040204" pitchFamily="34" charset="-128"/>
                <a:ea typeface="Meiryo" panose="020B0604030504040204" pitchFamily="34" charset="-128"/>
              </a:rPr>
              <a:t>23</a:t>
            </a:r>
            <a:r>
              <a:rPr lang="ja-JP" altLang="en-US" sz="2800" b="1" dirty="0" smtClean="0">
                <a:solidFill>
                  <a:srgbClr val="FF3399"/>
                </a:solidFill>
                <a:latin typeface="Meiryo" panose="020B0604030504040204" pitchFamily="34" charset="-128"/>
                <a:ea typeface="Meiryo" panose="020B0604030504040204" pitchFamily="34" charset="-128"/>
              </a:rPr>
              <a:t>時</a:t>
            </a:r>
            <a:r>
              <a:rPr lang="en-US" altLang="ja-JP" sz="2800" b="1" dirty="0">
                <a:solidFill>
                  <a:srgbClr val="FF3399"/>
                </a:solidFill>
                <a:latin typeface="Meiryo" panose="020B0604030504040204" pitchFamily="34" charset="-128"/>
                <a:ea typeface="Meiryo" panose="020B0604030504040204" pitchFamily="34" charset="-128"/>
              </a:rPr>
              <a:t>3</a:t>
            </a:r>
            <a:r>
              <a:rPr lang="en-US" altLang="ja-JP" sz="2800" b="1" dirty="0" smtClean="0">
                <a:solidFill>
                  <a:srgbClr val="FF3399"/>
                </a:solidFill>
                <a:latin typeface="Meiryo" panose="020B0604030504040204" pitchFamily="34" charset="-128"/>
                <a:ea typeface="Meiryo" panose="020B0604030504040204" pitchFamily="34" charset="-128"/>
              </a:rPr>
              <a:t>8</a:t>
            </a:r>
            <a:r>
              <a:rPr lang="ja-JP" altLang="en-US" sz="2800" b="1" dirty="0" smtClean="0">
                <a:solidFill>
                  <a:srgbClr val="FF3399"/>
                </a:solidFill>
                <a:latin typeface="Meiryo" panose="020B0604030504040204" pitchFamily="34" charset="-128"/>
                <a:ea typeface="Meiryo" panose="020B0604030504040204" pitchFamily="34" charset="-128"/>
              </a:rPr>
              <a:t>分</a:t>
            </a:r>
            <a:endParaRPr lang="en-US" altLang="ja-JP" sz="2000" b="1" dirty="0" smtClean="0">
              <a:solidFill>
                <a:srgbClr val="FF3399"/>
              </a:solidFill>
              <a:latin typeface="Meiryo" panose="020B0604030504040204" pitchFamily="34" charset="-128"/>
              <a:ea typeface="Meiryo" panose="020B0604030504040204" pitchFamily="34" charset="-128"/>
            </a:endParaRPr>
          </a:p>
        </p:txBody>
      </p:sp>
      <p:sp>
        <p:nvSpPr>
          <p:cNvPr id="5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266475" y="1730649"/>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800" b="1" u="sng" dirty="0" smtClean="0">
                <a:latin typeface="Meiryo" panose="020B0604030504040204" pitchFamily="34" charset="-128"/>
                <a:ea typeface="Meiryo" panose="020B0604030504040204" pitchFamily="34" charset="-128"/>
              </a:rPr>
              <a:t>平均就寝時刻</a:t>
            </a:r>
            <a:endParaRPr lang="en-US" altLang="ja-JP" sz="1800" b="1" u="sng" dirty="0" smtClean="0">
              <a:latin typeface="Meiryo" panose="020B0604030504040204" pitchFamily="34" charset="-128"/>
              <a:ea typeface="Meiryo" panose="020B0604030504040204" pitchFamily="34" charset="-128"/>
            </a:endParaRPr>
          </a:p>
        </p:txBody>
      </p:sp>
      <p:sp>
        <p:nvSpPr>
          <p:cNvPr id="57"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235668" y="2777441"/>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800" b="1" u="sng" dirty="0" smtClean="0">
                <a:latin typeface="Meiryo" panose="020B0604030504040204" pitchFamily="34" charset="-128"/>
                <a:ea typeface="Meiryo" panose="020B0604030504040204" pitchFamily="34" charset="-128"/>
              </a:rPr>
              <a:t>平均起床時刻</a:t>
            </a:r>
            <a:endParaRPr lang="en-US" altLang="ja-JP" sz="1800" b="1" u="sng" dirty="0" smtClean="0">
              <a:latin typeface="Meiryo" panose="020B0604030504040204" pitchFamily="34" charset="-128"/>
              <a:ea typeface="Meiryo" panose="020B0604030504040204" pitchFamily="34" charset="-128"/>
            </a:endParaRPr>
          </a:p>
        </p:txBody>
      </p:sp>
      <p:sp>
        <p:nvSpPr>
          <p:cNvPr id="5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603307" y="3252961"/>
            <a:ext cx="3190839" cy="4658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800" b="1" dirty="0" smtClean="0">
                <a:solidFill>
                  <a:srgbClr val="FF3399"/>
                </a:solidFill>
                <a:latin typeface="Meiryo" panose="020B0604030504040204" pitchFamily="34" charset="-128"/>
                <a:ea typeface="Meiryo" panose="020B0604030504040204" pitchFamily="34" charset="-128"/>
              </a:rPr>
              <a:t>6</a:t>
            </a:r>
            <a:r>
              <a:rPr lang="ja-JP" altLang="en-US" sz="2800" b="1" dirty="0" smtClean="0">
                <a:solidFill>
                  <a:srgbClr val="FF3399"/>
                </a:solidFill>
                <a:latin typeface="Meiryo" panose="020B0604030504040204" pitchFamily="34" charset="-128"/>
                <a:ea typeface="Meiryo" panose="020B0604030504040204" pitchFamily="34" charset="-128"/>
              </a:rPr>
              <a:t>時</a:t>
            </a:r>
            <a:r>
              <a:rPr lang="en-US" altLang="ja-JP" sz="2800" b="1" dirty="0">
                <a:solidFill>
                  <a:srgbClr val="FF3399"/>
                </a:solidFill>
                <a:latin typeface="Meiryo" panose="020B0604030504040204" pitchFamily="34" charset="-128"/>
                <a:ea typeface="Meiryo" panose="020B0604030504040204" pitchFamily="34" charset="-128"/>
              </a:rPr>
              <a:t>42</a:t>
            </a:r>
            <a:r>
              <a:rPr lang="ja-JP" altLang="en-US" sz="2800" b="1" dirty="0" smtClean="0">
                <a:solidFill>
                  <a:srgbClr val="FF3399"/>
                </a:solidFill>
                <a:latin typeface="Meiryo" panose="020B0604030504040204" pitchFamily="34" charset="-128"/>
                <a:ea typeface="Meiryo" panose="020B0604030504040204" pitchFamily="34" charset="-128"/>
              </a:rPr>
              <a:t>分</a:t>
            </a:r>
            <a:endParaRPr lang="en-US" altLang="ja-JP" sz="2000" b="1" dirty="0" smtClean="0">
              <a:solidFill>
                <a:srgbClr val="FF3399"/>
              </a:solidFill>
              <a:latin typeface="Meiryo" panose="020B0604030504040204" pitchFamily="34" charset="-128"/>
              <a:ea typeface="Meiryo" panose="020B0604030504040204" pitchFamily="34" charset="-128"/>
            </a:endParaRPr>
          </a:p>
        </p:txBody>
      </p:sp>
      <p:sp>
        <p:nvSpPr>
          <p:cNvPr id="5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675315" y="4736304"/>
            <a:ext cx="3190839" cy="51566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800" b="1" dirty="0" smtClean="0">
                <a:solidFill>
                  <a:srgbClr val="FF3399"/>
                </a:solidFill>
                <a:latin typeface="Meiryo" panose="020B0604030504040204" pitchFamily="34" charset="-128"/>
                <a:ea typeface="Meiryo" panose="020B0604030504040204" pitchFamily="34" charset="-128"/>
              </a:rPr>
              <a:t>23</a:t>
            </a:r>
            <a:r>
              <a:rPr lang="ja-JP" altLang="en-US" sz="2800" b="1" dirty="0" smtClean="0">
                <a:solidFill>
                  <a:srgbClr val="FF3399"/>
                </a:solidFill>
                <a:latin typeface="Meiryo" panose="020B0604030504040204" pitchFamily="34" charset="-128"/>
                <a:ea typeface="Meiryo" panose="020B0604030504040204" pitchFamily="34" charset="-128"/>
              </a:rPr>
              <a:t>時</a:t>
            </a:r>
            <a:r>
              <a:rPr lang="en-US" altLang="ja-JP" sz="2800" b="1" dirty="0">
                <a:solidFill>
                  <a:srgbClr val="FF3399"/>
                </a:solidFill>
                <a:latin typeface="Meiryo" panose="020B0604030504040204" pitchFamily="34" charset="-128"/>
                <a:ea typeface="Meiryo" panose="020B0604030504040204" pitchFamily="34" charset="-128"/>
              </a:rPr>
              <a:t>49</a:t>
            </a:r>
            <a:r>
              <a:rPr lang="ja-JP" altLang="en-US" sz="2800" b="1" dirty="0" smtClean="0">
                <a:solidFill>
                  <a:srgbClr val="FF3399"/>
                </a:solidFill>
                <a:latin typeface="Meiryo" panose="020B0604030504040204" pitchFamily="34" charset="-128"/>
                <a:ea typeface="Meiryo" panose="020B0604030504040204" pitchFamily="34" charset="-128"/>
              </a:rPr>
              <a:t>分</a:t>
            </a:r>
            <a:endParaRPr lang="en-US" altLang="ja-JP" sz="2000" b="1" dirty="0" smtClean="0">
              <a:solidFill>
                <a:srgbClr val="FF3399"/>
              </a:solidFill>
              <a:latin typeface="Meiryo" panose="020B0604030504040204" pitchFamily="34" charset="-128"/>
              <a:ea typeface="Meiryo" panose="020B0604030504040204" pitchFamily="34" charset="-128"/>
            </a:endParaRPr>
          </a:p>
        </p:txBody>
      </p:sp>
      <p:sp>
        <p:nvSpPr>
          <p:cNvPr id="60"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319708" y="4366909"/>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800" b="1" u="sng" dirty="0" smtClean="0">
                <a:latin typeface="Meiryo" panose="020B0604030504040204" pitchFamily="34" charset="-128"/>
                <a:ea typeface="Meiryo" panose="020B0604030504040204" pitchFamily="34" charset="-128"/>
              </a:rPr>
              <a:t>平均就寝時刻</a:t>
            </a:r>
            <a:endParaRPr lang="en-US" altLang="ja-JP" sz="1800" b="1" u="sng" dirty="0" smtClean="0">
              <a:latin typeface="Meiryo" panose="020B0604030504040204" pitchFamily="34" charset="-128"/>
              <a:ea typeface="Meiryo" panose="020B0604030504040204" pitchFamily="34" charset="-128"/>
            </a:endParaRPr>
          </a:p>
        </p:txBody>
      </p:sp>
      <p:sp>
        <p:nvSpPr>
          <p:cNvPr id="6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337866" y="5303013"/>
            <a:ext cx="1829078" cy="5250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800" b="1" u="sng" dirty="0" smtClean="0">
                <a:latin typeface="Meiryo" panose="020B0604030504040204" pitchFamily="34" charset="-128"/>
                <a:ea typeface="Meiryo" panose="020B0604030504040204" pitchFamily="34" charset="-128"/>
              </a:rPr>
              <a:t>平均起床時刻</a:t>
            </a:r>
            <a:endParaRPr lang="en-US" altLang="ja-JP" sz="1800" b="1" u="sng" dirty="0" smtClean="0">
              <a:latin typeface="Meiryo" panose="020B0604030504040204" pitchFamily="34" charset="-128"/>
              <a:ea typeface="Meiryo" panose="020B0604030504040204" pitchFamily="34" charset="-128"/>
            </a:endParaRPr>
          </a:p>
        </p:txBody>
      </p:sp>
      <p:sp>
        <p:nvSpPr>
          <p:cNvPr id="6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638827" y="5650193"/>
            <a:ext cx="3190839" cy="4658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800" b="1" dirty="0" smtClean="0">
                <a:solidFill>
                  <a:srgbClr val="FF3399"/>
                </a:solidFill>
                <a:latin typeface="Meiryo" panose="020B0604030504040204" pitchFamily="34" charset="-128"/>
                <a:ea typeface="Meiryo" panose="020B0604030504040204" pitchFamily="34" charset="-128"/>
              </a:rPr>
              <a:t>6</a:t>
            </a:r>
            <a:r>
              <a:rPr lang="ja-JP" altLang="en-US" sz="2800" b="1" dirty="0" smtClean="0">
                <a:solidFill>
                  <a:srgbClr val="FF3399"/>
                </a:solidFill>
                <a:latin typeface="Meiryo" panose="020B0604030504040204" pitchFamily="34" charset="-128"/>
                <a:ea typeface="Meiryo" panose="020B0604030504040204" pitchFamily="34" charset="-128"/>
              </a:rPr>
              <a:t>時</a:t>
            </a:r>
            <a:r>
              <a:rPr lang="en-US" altLang="ja-JP" sz="2800" b="1" dirty="0">
                <a:solidFill>
                  <a:srgbClr val="FF3399"/>
                </a:solidFill>
                <a:latin typeface="Meiryo" panose="020B0604030504040204" pitchFamily="34" charset="-128"/>
                <a:ea typeface="Meiryo" panose="020B0604030504040204" pitchFamily="34" charset="-128"/>
              </a:rPr>
              <a:t>44</a:t>
            </a:r>
            <a:r>
              <a:rPr lang="ja-JP" altLang="en-US" sz="2800" b="1" dirty="0" smtClean="0">
                <a:solidFill>
                  <a:srgbClr val="FF3399"/>
                </a:solidFill>
                <a:latin typeface="Meiryo" panose="020B0604030504040204" pitchFamily="34" charset="-128"/>
                <a:ea typeface="Meiryo" panose="020B0604030504040204" pitchFamily="34" charset="-128"/>
              </a:rPr>
              <a:t>分</a:t>
            </a:r>
            <a:endParaRPr lang="en-US" altLang="ja-JP" sz="2000" b="1" dirty="0" smtClean="0">
              <a:solidFill>
                <a:srgbClr val="FF3399"/>
              </a:solidFill>
              <a:latin typeface="Meiryo" panose="020B0604030504040204" pitchFamily="34" charset="-128"/>
              <a:ea typeface="Meiryo" panose="020B0604030504040204" pitchFamily="34" charset="-128"/>
            </a:endParaRPr>
          </a:p>
        </p:txBody>
      </p:sp>
      <p:sp>
        <p:nvSpPr>
          <p:cNvPr id="6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93558" y="1846629"/>
            <a:ext cx="1413173" cy="795574"/>
          </a:xfrm>
          <a:prstGeom prst="rect">
            <a:avLst/>
          </a:prstGeom>
          <a:solidFill>
            <a:schemeClr val="bg1"/>
          </a:solidFill>
          <a:ln>
            <a:solidFill>
              <a:schemeClr val="tx1">
                <a:lumMod val="50000"/>
                <a:lumOff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000" b="1" dirty="0" smtClean="0">
                <a:latin typeface="Meiryo" panose="020B0604030504040204" pitchFamily="34" charset="-128"/>
                <a:ea typeface="Meiryo" panose="020B0604030504040204" pitchFamily="34" charset="-128"/>
              </a:rPr>
              <a:t>2</a:t>
            </a:r>
            <a:r>
              <a:rPr lang="ja-JP" altLang="en-US" sz="2000" b="1" dirty="0" smtClean="0">
                <a:latin typeface="Meiryo" panose="020B0604030504040204" pitchFamily="34" charset="-128"/>
                <a:ea typeface="Meiryo" panose="020B0604030504040204" pitchFamily="34" charset="-128"/>
              </a:rPr>
              <a:t>時間未満</a:t>
            </a:r>
            <a:endParaRPr lang="en-US" altLang="ja-JP" sz="2000" b="1" dirty="0" smtClean="0">
              <a:latin typeface="Meiryo" panose="020B0604030504040204" pitchFamily="34" charset="-128"/>
              <a:ea typeface="Meiryo" panose="020B0604030504040204" pitchFamily="34" charset="-128"/>
            </a:endParaRPr>
          </a:p>
          <a:p>
            <a:pPr marL="0" indent="0" algn="ctr">
              <a:buNone/>
            </a:pPr>
            <a:r>
              <a:rPr lang="ja-JP" altLang="en-US" sz="1600" b="1" dirty="0">
                <a:latin typeface="Meiryo" panose="020B0604030504040204" pitchFamily="34" charset="-128"/>
                <a:ea typeface="Meiryo" panose="020B0604030504040204" pitchFamily="34" charset="-128"/>
              </a:rPr>
              <a:t>（</a:t>
            </a:r>
            <a:r>
              <a:rPr lang="en-US" altLang="ja-JP" sz="1600" b="1" dirty="0" smtClean="0">
                <a:latin typeface="Meiryo" panose="020B0604030504040204" pitchFamily="34" charset="-128"/>
                <a:ea typeface="Meiryo" panose="020B0604030504040204" pitchFamily="34" charset="-128"/>
              </a:rPr>
              <a:t>n</a:t>
            </a:r>
            <a:r>
              <a:rPr lang="ja-JP" altLang="en-US" sz="1600" b="1" dirty="0" smtClean="0">
                <a:latin typeface="Meiryo" panose="020B0604030504040204" pitchFamily="34" charset="-128"/>
                <a:ea typeface="Meiryo" panose="020B0604030504040204" pitchFamily="34" charset="-128"/>
              </a:rPr>
              <a:t>＝</a:t>
            </a:r>
            <a:r>
              <a:rPr lang="en-US" altLang="ja-JP" sz="1600" b="1" dirty="0" smtClean="0">
                <a:latin typeface="Meiryo" panose="020B0604030504040204" pitchFamily="34" charset="-128"/>
                <a:ea typeface="Meiryo" panose="020B0604030504040204" pitchFamily="34" charset="-128"/>
              </a:rPr>
              <a:t>543</a:t>
            </a:r>
            <a:r>
              <a:rPr lang="ja-JP" altLang="en-US" sz="1600" b="1" dirty="0" smtClean="0">
                <a:latin typeface="Meiryo" panose="020B0604030504040204" pitchFamily="34" charset="-128"/>
                <a:ea typeface="Meiryo" panose="020B0604030504040204" pitchFamily="34" charset="-128"/>
              </a:rPr>
              <a:t>）</a:t>
            </a:r>
            <a:endParaRPr lang="en-US" altLang="ja-JP" sz="1600" b="1" dirty="0">
              <a:latin typeface="Meiryo" panose="020B0604030504040204" pitchFamily="34" charset="-128"/>
              <a:ea typeface="Meiryo" panose="020B0604030504040204" pitchFamily="34" charset="-128"/>
            </a:endParaRPr>
          </a:p>
          <a:p>
            <a:pPr marL="0" indent="0" algn="ctr">
              <a:buFont typeface="Arial" panose="020B0604020202020204" pitchFamily="34" charset="0"/>
              <a:buNone/>
            </a:pPr>
            <a:endParaRPr lang="en-US" altLang="ja-JP" sz="2000" b="1" dirty="0" smtClean="0">
              <a:latin typeface="Meiryo" panose="020B0604030504040204" pitchFamily="34" charset="-128"/>
              <a:ea typeface="Meiryo" panose="020B0604030504040204" pitchFamily="34" charset="-128"/>
            </a:endParaRPr>
          </a:p>
        </p:txBody>
      </p:sp>
      <p:sp>
        <p:nvSpPr>
          <p:cNvPr id="64"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4761698" y="1846629"/>
            <a:ext cx="1404286" cy="745636"/>
          </a:xfrm>
          <a:prstGeom prst="rect">
            <a:avLst/>
          </a:prstGeom>
          <a:solidFill>
            <a:schemeClr val="bg1"/>
          </a:solidFill>
          <a:ln>
            <a:solidFill>
              <a:schemeClr val="tx1">
                <a:lumMod val="50000"/>
                <a:lumOff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en-US" altLang="ja-JP" sz="2000" b="1" dirty="0" smtClean="0">
                <a:latin typeface="Meiryo" panose="020B0604030504040204" pitchFamily="34" charset="-128"/>
                <a:ea typeface="Meiryo" panose="020B0604030504040204" pitchFamily="34" charset="-128"/>
              </a:rPr>
              <a:t>2</a:t>
            </a:r>
            <a:r>
              <a:rPr lang="ja-JP" altLang="en-US" sz="2000" b="1" dirty="0" smtClean="0">
                <a:latin typeface="Meiryo" panose="020B0604030504040204" pitchFamily="34" charset="-128"/>
                <a:ea typeface="Meiryo" panose="020B0604030504040204" pitchFamily="34" charset="-128"/>
              </a:rPr>
              <a:t>時間以上</a:t>
            </a:r>
            <a:endParaRPr lang="en-US" altLang="ja-JP" sz="2000" b="1" dirty="0" smtClean="0">
              <a:latin typeface="Meiryo" panose="020B0604030504040204" pitchFamily="34" charset="-128"/>
              <a:ea typeface="Meiryo" panose="020B0604030504040204" pitchFamily="34" charset="-128"/>
            </a:endParaRPr>
          </a:p>
          <a:p>
            <a:pPr marL="0" indent="0" algn="ctr">
              <a:buNone/>
            </a:pPr>
            <a:r>
              <a:rPr lang="ja-JP" altLang="en-US" sz="1600" b="1" dirty="0">
                <a:latin typeface="Meiryo" panose="020B0604030504040204" pitchFamily="34" charset="-128"/>
                <a:ea typeface="Meiryo" panose="020B0604030504040204" pitchFamily="34" charset="-128"/>
              </a:rPr>
              <a:t>（</a:t>
            </a:r>
            <a:r>
              <a:rPr lang="en-US" altLang="ja-JP" sz="1600" b="1" dirty="0" smtClean="0">
                <a:latin typeface="Meiryo" panose="020B0604030504040204" pitchFamily="34" charset="-128"/>
                <a:ea typeface="Meiryo" panose="020B0604030504040204" pitchFamily="34" charset="-128"/>
              </a:rPr>
              <a:t>n=249</a:t>
            </a:r>
            <a:r>
              <a:rPr lang="ja-JP" altLang="en-US" sz="1600" b="1" dirty="0" smtClean="0">
                <a:latin typeface="Meiryo" panose="020B0604030504040204" pitchFamily="34" charset="-128"/>
                <a:ea typeface="Meiryo" panose="020B0604030504040204" pitchFamily="34" charset="-128"/>
              </a:rPr>
              <a:t>）</a:t>
            </a:r>
            <a:endParaRPr lang="en-US" altLang="ja-JP" sz="1600" b="1" dirty="0">
              <a:latin typeface="Meiryo" panose="020B0604030504040204" pitchFamily="34" charset="-128"/>
              <a:ea typeface="Meiryo" panose="020B0604030504040204" pitchFamily="34" charset="-128"/>
            </a:endParaRPr>
          </a:p>
          <a:p>
            <a:pPr marL="0" indent="0" algn="ctr">
              <a:buFont typeface="Arial" panose="020B0604020202020204" pitchFamily="34" charset="0"/>
              <a:buNone/>
            </a:pPr>
            <a:endParaRPr lang="en-US" altLang="ja-JP" sz="2000" b="1" dirty="0" smtClean="0">
              <a:latin typeface="Meiryo" panose="020B0604030504040204" pitchFamily="34" charset="-128"/>
              <a:ea typeface="Meiryo" panose="020B0604030504040204" pitchFamily="34" charset="-128"/>
            </a:endParaRPr>
          </a:p>
        </p:txBody>
      </p:sp>
      <p:pic>
        <p:nvPicPr>
          <p:cNvPr id="65" name="図 6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070" y="2799832"/>
            <a:ext cx="460148" cy="786577"/>
          </a:xfrm>
          <a:prstGeom prst="rect">
            <a:avLst/>
          </a:prstGeom>
        </p:spPr>
      </p:pic>
      <p:pic>
        <p:nvPicPr>
          <p:cNvPr id="66" name="図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38938" y="2830160"/>
            <a:ext cx="464356" cy="793771"/>
          </a:xfrm>
          <a:prstGeom prst="rect">
            <a:avLst/>
          </a:prstGeom>
        </p:spPr>
      </p:pic>
    </p:spTree>
    <p:extLst>
      <p:ext uri="{BB962C8B-B14F-4D97-AF65-F5344CB8AC3E}">
        <p14:creationId xmlns:p14="http://schemas.microsoft.com/office/powerpoint/2010/main" val="40617080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p:cNvSpPr/>
          <p:nvPr/>
        </p:nvSpPr>
        <p:spPr>
          <a:xfrm>
            <a:off x="0" y="0"/>
            <a:ext cx="9144000" cy="114922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0" name="グループ化 29"/>
          <p:cNvGrpSpPr/>
          <p:nvPr/>
        </p:nvGrpSpPr>
        <p:grpSpPr>
          <a:xfrm>
            <a:off x="64" y="6666595"/>
            <a:ext cx="9537056" cy="230832"/>
            <a:chOff x="64" y="6666595"/>
            <a:chExt cx="9537056" cy="230832"/>
          </a:xfrm>
        </p:grpSpPr>
        <p:sp>
          <p:nvSpPr>
            <p:cNvPr id="31" name="正方形/長方形 30"/>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3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733315" y="44624"/>
            <a:ext cx="7799125" cy="126702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守ることができるルールを設定することが大切</a:t>
            </a:r>
            <a:endParaRPr lang="ja-JP" altLang="en-US" sz="4000" b="1" dirty="0">
              <a:latin typeface="Meiryo" panose="020B0604030504040204" pitchFamily="34" charset="-128"/>
              <a:ea typeface="Meiryo" panose="020B0604030504040204" pitchFamily="34" charset="-128"/>
            </a:endParaRPr>
          </a:p>
        </p:txBody>
      </p:sp>
      <p:grpSp>
        <p:nvGrpSpPr>
          <p:cNvPr id="4" name="グループ化 3"/>
          <p:cNvGrpSpPr/>
          <p:nvPr/>
        </p:nvGrpSpPr>
        <p:grpSpPr>
          <a:xfrm>
            <a:off x="792905" y="1204246"/>
            <a:ext cx="7171236" cy="568570"/>
            <a:chOff x="625628" y="1484784"/>
            <a:chExt cx="7171236" cy="568570"/>
          </a:xfrm>
        </p:grpSpPr>
        <p:sp>
          <p:nvSpPr>
            <p:cNvPr id="3" name="正方形/長方形 2"/>
            <p:cNvSpPr/>
            <p:nvPr/>
          </p:nvSpPr>
          <p:spPr>
            <a:xfrm>
              <a:off x="641124" y="1484784"/>
              <a:ext cx="7067971" cy="428422"/>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625628" y="1597635"/>
              <a:ext cx="7171236" cy="455719"/>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None/>
              </a:pPr>
              <a:r>
                <a:rPr lang="ja-JP" altLang="en-US" sz="2800" b="1" dirty="0">
                  <a:ln w="12700">
                    <a:noFill/>
                    <a:prstDash val="solid"/>
                  </a:ln>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テレビ・ゲーム・ネット・スマホ</a:t>
              </a:r>
              <a:r>
                <a:rPr lang="ja-JP" altLang="en-US" sz="2800" b="1" dirty="0" smtClean="0">
                  <a:ln w="12700">
                    <a:noFill/>
                    <a:prstDash val="solid"/>
                  </a:ln>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の家</a:t>
              </a:r>
              <a:r>
                <a:rPr lang="ja-JP" altLang="en-US" sz="2800" b="1" dirty="0">
                  <a:ln w="12700">
                    <a:noFill/>
                    <a:prstDash val="solid"/>
                  </a:ln>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での使用</a:t>
              </a:r>
              <a:r>
                <a:rPr lang="ja-JP" altLang="en-US" sz="2800" b="1" dirty="0" smtClean="0">
                  <a:ln w="12700">
                    <a:noFill/>
                    <a:prstDash val="solid"/>
                  </a:ln>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ルール遵守状況と就寝時刻</a:t>
              </a:r>
              <a:r>
                <a:rPr lang="ja-JP" altLang="en-US" sz="2800" b="1" dirty="0" smtClean="0">
                  <a:latin typeface="Meiryo" panose="020B0604030504040204" pitchFamily="34" charset="-128"/>
                  <a:ea typeface="Meiryo" panose="020B0604030504040204" pitchFamily="34" charset="-128"/>
                </a:rPr>
                <a:t> </a:t>
              </a:r>
              <a:endParaRPr lang="ja-JP" altLang="en-US" sz="2800" b="1" dirty="0">
                <a:latin typeface="Meiryo" panose="020B0604030504040204" pitchFamily="34" charset="-128"/>
                <a:ea typeface="Meiryo" panose="020B0604030504040204" pitchFamily="34" charset="-128"/>
              </a:endParaRPr>
            </a:p>
          </p:txBody>
        </p:sp>
      </p:grpSp>
      <p:sp>
        <p:nvSpPr>
          <p:cNvPr id="36" name="正方形/長方形 35"/>
          <p:cNvSpPr/>
          <p:nvPr/>
        </p:nvSpPr>
        <p:spPr>
          <a:xfrm>
            <a:off x="173271" y="6217659"/>
            <a:ext cx="8743327" cy="738664"/>
          </a:xfrm>
          <a:prstGeom prst="rect">
            <a:avLst/>
          </a:prstGeom>
        </p:spPr>
        <p:txBody>
          <a:bodyPr wrap="square">
            <a:spAutoFit/>
          </a:bodyPr>
          <a:lstStyle/>
          <a:p>
            <a:r>
              <a:rPr lang="ja-JP" altLang="en-US" sz="1400" b="1" dirty="0" smtClean="0">
                <a:solidFill>
                  <a:schemeClr val="tx1">
                    <a:lumMod val="65000"/>
                    <a:lumOff val="35000"/>
                  </a:schemeClr>
                </a:solidFill>
                <a:latin typeface="メイリオ" panose="020B0604030504040204" pitchFamily="50" charset="-128"/>
                <a:ea typeface="メイリオ" panose="020B0604030504040204" pitchFamily="50" charset="-128"/>
              </a:rPr>
              <a:t>大曽基宣，山下晋．中学生における家庭でのメディア使用に関するルール遵守状況と睡眠習慣の関連．人間発達学研究．</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10</a:t>
            </a:r>
            <a:r>
              <a:rPr lang="ja-JP" altLang="en-US" sz="1400" b="1" dirty="0" err="1" smtClean="0">
                <a:solidFill>
                  <a:schemeClr val="tx1">
                    <a:lumMod val="65000"/>
                    <a:lumOff val="35000"/>
                  </a:schemeClr>
                </a:solidFill>
                <a:latin typeface="メイリオ" panose="020B0604030504040204" pitchFamily="50" charset="-128"/>
                <a:ea typeface="メイリオ" panose="020B0604030504040204" pitchFamily="50" charset="-128"/>
              </a:rPr>
              <a:t>．</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11-20</a:t>
            </a:r>
            <a:r>
              <a:rPr lang="ja-JP" altLang="en-US" sz="1400" b="1" dirty="0" err="1" smtClean="0">
                <a:solidFill>
                  <a:schemeClr val="tx1">
                    <a:lumMod val="65000"/>
                    <a:lumOff val="35000"/>
                  </a:schemeClr>
                </a:solidFill>
                <a:latin typeface="メイリオ" panose="020B0604030504040204" pitchFamily="50" charset="-128"/>
                <a:ea typeface="メイリオ" panose="020B0604030504040204" pitchFamily="50" charset="-128"/>
              </a:rPr>
              <a:t>．</a:t>
            </a:r>
            <a:r>
              <a:rPr lang="en-US" altLang="ja-JP" sz="1400" b="1" dirty="0" smtClean="0">
                <a:solidFill>
                  <a:schemeClr val="tx1">
                    <a:lumMod val="65000"/>
                    <a:lumOff val="35000"/>
                  </a:schemeClr>
                </a:solidFill>
                <a:latin typeface="メイリオ" panose="020B0604030504040204" pitchFamily="50" charset="-128"/>
                <a:ea typeface="メイリオ" panose="020B0604030504040204" pitchFamily="50" charset="-128"/>
              </a:rPr>
              <a:t>2019</a:t>
            </a:r>
            <a:r>
              <a:rPr lang="ja-JP" altLang="en-US" sz="1400" b="1" dirty="0" smtClean="0">
                <a:solidFill>
                  <a:schemeClr val="tx1">
                    <a:lumMod val="65000"/>
                    <a:lumOff val="35000"/>
                  </a:schemeClr>
                </a:solidFill>
                <a:latin typeface="メイリオ" panose="020B0604030504040204" pitchFamily="50" charset="-128"/>
                <a:ea typeface="メイリオ" panose="020B0604030504040204" pitchFamily="50" charset="-128"/>
              </a:rPr>
              <a:t>のデータを再解析した結果</a:t>
            </a:r>
            <a:endParaRPr lang="ja-JP" altLang="en-US" sz="1400" b="1" dirty="0">
              <a:solidFill>
                <a:schemeClr val="tx1">
                  <a:lumMod val="65000"/>
                  <a:lumOff val="35000"/>
                </a:schemeClr>
              </a:solidFill>
              <a:latin typeface="メイリオ" panose="020B0604030504040204" pitchFamily="50" charset="-128"/>
              <a:ea typeface="メイリオ" panose="020B0604030504040204" pitchFamily="50" charset="-128"/>
            </a:endParaRPr>
          </a:p>
          <a:p>
            <a:endParaRPr lang="ja-JP" altLang="en-US" sz="1400" b="1" dirty="0">
              <a:solidFill>
                <a:schemeClr val="tx1">
                  <a:lumMod val="65000"/>
                  <a:lumOff val="35000"/>
                </a:schemeClr>
              </a:solidFill>
            </a:endParaRPr>
          </a:p>
        </p:txBody>
      </p:sp>
      <p:pic>
        <p:nvPicPr>
          <p:cNvPr id="2" name="図 1"/>
          <p:cNvPicPr>
            <a:picLocks noChangeAspect="1"/>
          </p:cNvPicPr>
          <p:nvPr/>
        </p:nvPicPr>
        <p:blipFill>
          <a:blip r:embed="rId3"/>
          <a:stretch>
            <a:fillRect/>
          </a:stretch>
        </p:blipFill>
        <p:spPr>
          <a:xfrm>
            <a:off x="982297" y="1703552"/>
            <a:ext cx="6792453" cy="4514107"/>
          </a:xfrm>
          <a:prstGeom prst="rect">
            <a:avLst/>
          </a:prstGeom>
        </p:spPr>
      </p:pic>
      <p:sp>
        <p:nvSpPr>
          <p:cNvPr id="50" name="正方形/長方形 49"/>
          <p:cNvSpPr/>
          <p:nvPr/>
        </p:nvSpPr>
        <p:spPr>
          <a:xfrm>
            <a:off x="641336" y="1779927"/>
            <a:ext cx="1757361" cy="400110"/>
          </a:xfrm>
          <a:prstGeom prst="rect">
            <a:avLst/>
          </a:prstGeom>
          <a:solidFill>
            <a:srgbClr val="FFFF00"/>
          </a:solidFill>
          <a:ln>
            <a:solidFill>
              <a:schemeClr val="tx1"/>
            </a:solidFill>
          </a:ln>
        </p:spPr>
        <p:txBody>
          <a:bodyPr wrap="square">
            <a:spAutoFit/>
          </a:bodyPr>
          <a:lstStyle/>
          <a:p>
            <a:pPr algn="ctr"/>
            <a:r>
              <a:rPr lang="ja-JP" altLang="en-US" sz="2000" b="1" dirty="0">
                <a:latin typeface="メイリオ" panose="020B0604030504040204" pitchFamily="50" charset="-128"/>
                <a:ea typeface="メイリオ" panose="020B0604030504040204" pitchFamily="50" charset="-128"/>
                <a:cs typeface="+mj-cs"/>
              </a:rPr>
              <a:t>平日就寝時刻</a:t>
            </a:r>
            <a:endParaRPr lang="ja-JP" altLang="en-US" sz="2000" b="1" dirty="0">
              <a:solidFill>
                <a:schemeClr val="tx1"/>
              </a:solidFill>
              <a:latin typeface="メイリオ" panose="020B0604030504040204" pitchFamily="50" charset="-128"/>
              <a:ea typeface="メイリオ" panose="020B0604030504040204" pitchFamily="50" charset="-128"/>
              <a:cs typeface="+mj-cs"/>
            </a:endParaRPr>
          </a:p>
        </p:txBody>
      </p:sp>
      <p:sp>
        <p:nvSpPr>
          <p:cNvPr id="51" name="正方形/長方形 50"/>
          <p:cNvSpPr/>
          <p:nvPr/>
        </p:nvSpPr>
        <p:spPr>
          <a:xfrm>
            <a:off x="670504" y="2939723"/>
            <a:ext cx="1757361" cy="400110"/>
          </a:xfrm>
          <a:prstGeom prst="rect">
            <a:avLst/>
          </a:prstGeom>
          <a:solidFill>
            <a:srgbClr val="FFFF00"/>
          </a:solidFill>
          <a:ln>
            <a:solidFill>
              <a:schemeClr val="tx1"/>
            </a:solidFill>
          </a:ln>
        </p:spPr>
        <p:txBody>
          <a:bodyPr wrap="square">
            <a:spAutoFit/>
          </a:bodyPr>
          <a:lstStyle/>
          <a:p>
            <a:pPr algn="ctr"/>
            <a:r>
              <a:rPr lang="ja-JP" altLang="en-US" sz="2000" b="1" dirty="0">
                <a:latin typeface="メイリオ" panose="020B0604030504040204" pitchFamily="50" charset="-128"/>
                <a:ea typeface="メイリオ" panose="020B0604030504040204" pitchFamily="50" charset="-128"/>
                <a:cs typeface="+mj-cs"/>
              </a:rPr>
              <a:t>平日就寝時刻</a:t>
            </a:r>
            <a:endParaRPr lang="ja-JP" altLang="en-US" sz="2000" b="1" dirty="0">
              <a:solidFill>
                <a:schemeClr val="tx1"/>
              </a:solidFill>
              <a:latin typeface="メイリオ" panose="020B0604030504040204" pitchFamily="50" charset="-128"/>
              <a:ea typeface="メイリオ" panose="020B0604030504040204" pitchFamily="50" charset="-128"/>
              <a:cs typeface="+mj-cs"/>
            </a:endParaRPr>
          </a:p>
        </p:txBody>
      </p:sp>
      <p:sp>
        <p:nvSpPr>
          <p:cNvPr id="52" name="正方形/長方形 51"/>
          <p:cNvSpPr/>
          <p:nvPr/>
        </p:nvSpPr>
        <p:spPr>
          <a:xfrm>
            <a:off x="670504" y="4146810"/>
            <a:ext cx="1757361" cy="400110"/>
          </a:xfrm>
          <a:prstGeom prst="rect">
            <a:avLst/>
          </a:prstGeom>
          <a:solidFill>
            <a:srgbClr val="FFFF00"/>
          </a:solidFill>
          <a:ln>
            <a:solidFill>
              <a:schemeClr val="tx1"/>
            </a:solidFill>
          </a:ln>
        </p:spPr>
        <p:txBody>
          <a:bodyPr wrap="square">
            <a:spAutoFit/>
          </a:bodyPr>
          <a:lstStyle/>
          <a:p>
            <a:pPr algn="ctr"/>
            <a:r>
              <a:rPr lang="ja-JP" altLang="en-US" sz="2000" b="1" dirty="0">
                <a:latin typeface="メイリオ" panose="020B0604030504040204" pitchFamily="50" charset="-128"/>
                <a:ea typeface="メイリオ" panose="020B0604030504040204" pitchFamily="50" charset="-128"/>
                <a:cs typeface="+mj-cs"/>
              </a:rPr>
              <a:t>平日就寝時刻</a:t>
            </a:r>
            <a:endParaRPr lang="ja-JP" altLang="en-US" sz="2000" b="1" dirty="0">
              <a:solidFill>
                <a:schemeClr val="tx1"/>
              </a:solidFill>
              <a:latin typeface="メイリオ" panose="020B0604030504040204" pitchFamily="50" charset="-128"/>
              <a:ea typeface="メイリオ" panose="020B0604030504040204" pitchFamily="50" charset="-128"/>
              <a:cs typeface="+mj-cs"/>
            </a:endParaRPr>
          </a:p>
        </p:txBody>
      </p:sp>
    </p:spTree>
    <p:extLst>
      <p:ext uri="{BB962C8B-B14F-4D97-AF65-F5344CB8AC3E}">
        <p14:creationId xmlns:p14="http://schemas.microsoft.com/office/powerpoint/2010/main" val="20210186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 name="Text Box 4"/>
          <p:cNvSpPr txBox="1">
            <a:spLocks noChangeArrowheads="1"/>
          </p:cNvSpPr>
          <p:nvPr/>
        </p:nvSpPr>
        <p:spPr bwMode="auto">
          <a:xfrm>
            <a:off x="0" y="2492896"/>
            <a:ext cx="9144000" cy="1368425"/>
          </a:xfrm>
          <a:prstGeom prst="rect">
            <a:avLst/>
          </a:prstGeom>
          <a:noFill/>
          <a:ln w="9525">
            <a:noFill/>
            <a:miter lim="800000"/>
            <a:headEnd/>
            <a:tailEnd/>
          </a:ln>
        </p:spPr>
        <p:txBody>
          <a:bodyPr/>
          <a:lstStyle/>
          <a:p>
            <a:pPr algn="ctr">
              <a:lnSpc>
                <a:spcPct val="150000"/>
              </a:lnSpc>
              <a:spcBef>
                <a:spcPct val="0"/>
              </a:spcBef>
            </a:pPr>
            <a:r>
              <a:rPr lang="ja-JP" altLang="en-US" sz="4400" b="1" dirty="0">
                <a:solidFill>
                  <a:srgbClr val="FF3399"/>
                </a:solidFill>
                <a:latin typeface="メイリオ" panose="020B0604030504040204" pitchFamily="50" charset="-128"/>
                <a:ea typeface="メイリオ" panose="020B0604030504040204" pitchFamily="50" charset="-128"/>
              </a:rPr>
              <a:t>帰宅後</a:t>
            </a:r>
            <a:r>
              <a:rPr lang="ja-JP" altLang="en-US" sz="4400" b="1" dirty="0" smtClean="0">
                <a:solidFill>
                  <a:srgbClr val="FF3399"/>
                </a:solidFill>
                <a:latin typeface="メイリオ" panose="020B0604030504040204" pitchFamily="50" charset="-128"/>
                <a:ea typeface="メイリオ" panose="020B0604030504040204" pitchFamily="50" charset="-128"/>
              </a:rPr>
              <a:t>の時間を上手に使うには</a:t>
            </a:r>
            <a:r>
              <a:rPr lang="ja-JP" altLang="en-US" sz="4400" b="1" dirty="0">
                <a:solidFill>
                  <a:srgbClr val="FF3399"/>
                </a:solidFill>
                <a:latin typeface="メイリオ" panose="020B0604030504040204" pitchFamily="50" charset="-128"/>
                <a:ea typeface="メイリオ" panose="020B0604030504040204" pitchFamily="50" charset="-128"/>
              </a:rPr>
              <a:t>？</a:t>
            </a:r>
            <a:endParaRPr lang="en-US" altLang="ja-JP" sz="4400" b="1" dirty="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1400680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0" y="0"/>
            <a:ext cx="9144000" cy="114922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68984" y="190381"/>
            <a:ext cx="9465520" cy="646331"/>
          </a:xfrm>
          <a:prstGeom prst="rect">
            <a:avLst/>
          </a:prstGeom>
          <a:noFill/>
        </p:spPr>
        <p:txBody>
          <a:bodyPr wrap="square" rtlCol="0">
            <a:spAutoFit/>
          </a:bodyPr>
          <a:lstStyle/>
          <a:p>
            <a:pPr algn="ctr"/>
            <a:r>
              <a:rPr lang="ja-JP" altLang="en-US" sz="3600" b="1" dirty="0">
                <a:latin typeface="Meiryo" panose="020B0604030504040204" pitchFamily="34" charset="-128"/>
                <a:ea typeface="Meiryo" panose="020B0604030504040204" pitchFamily="34" charset="-128"/>
              </a:rPr>
              <a:t>帰宅後</a:t>
            </a:r>
            <a:r>
              <a:rPr kumimoji="1" lang="ja-JP" altLang="en-US" sz="3600" b="1" dirty="0" smtClean="0">
                <a:latin typeface="Meiryo" panose="020B0604030504040204" pitchFamily="34" charset="-128"/>
                <a:ea typeface="Meiryo" panose="020B0604030504040204" pitchFamily="34" charset="-128"/>
              </a:rPr>
              <a:t>の</a:t>
            </a:r>
            <a:r>
              <a:rPr kumimoji="1" lang="ja-JP" altLang="en-US" sz="3600" b="1" dirty="0">
                <a:latin typeface="Meiryo" panose="020B0604030504040204" pitchFamily="34" charset="-128"/>
                <a:ea typeface="Meiryo" panose="020B0604030504040204" pitchFamily="34" charset="-128"/>
              </a:rPr>
              <a:t>時間の使い方</a:t>
            </a:r>
            <a:r>
              <a:rPr kumimoji="1" lang="ja-JP" altLang="en-US" sz="3600" b="1" dirty="0" smtClean="0">
                <a:latin typeface="Meiryo" panose="020B0604030504040204" pitchFamily="34" charset="-128"/>
                <a:ea typeface="Meiryo" panose="020B0604030504040204" pitchFamily="34" charset="-128"/>
              </a:rPr>
              <a:t>を</a:t>
            </a:r>
            <a:r>
              <a:rPr lang="ja-JP" altLang="en-US" sz="3600" b="1" dirty="0">
                <a:latin typeface="Meiryo" panose="020B0604030504040204" pitchFamily="34" charset="-128"/>
                <a:ea typeface="Meiryo" panose="020B0604030504040204" pitchFamily="34" charset="-128"/>
              </a:rPr>
              <a:t>振り返ろう</a:t>
            </a:r>
            <a:endParaRPr kumimoji="1" lang="ja-JP" altLang="en-US" sz="3600" b="1" dirty="0">
              <a:latin typeface="Meiryo" panose="020B0604030504040204" pitchFamily="34" charset="-128"/>
              <a:ea typeface="Meiryo" panose="020B0604030504040204" pitchFamily="34" charset="-128"/>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86" t="15175" r="25591" b="56752"/>
          <a:stretch/>
        </p:blipFill>
        <p:spPr bwMode="auto">
          <a:xfrm>
            <a:off x="175952" y="1341911"/>
            <a:ext cx="8768965" cy="21602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86" t="65936" r="25591" b="20054"/>
          <a:stretch/>
        </p:blipFill>
        <p:spPr bwMode="auto">
          <a:xfrm>
            <a:off x="185128" y="4221088"/>
            <a:ext cx="8792031" cy="108090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正方形/長方形 4"/>
          <p:cNvSpPr/>
          <p:nvPr/>
        </p:nvSpPr>
        <p:spPr>
          <a:xfrm>
            <a:off x="7667808" y="1485927"/>
            <a:ext cx="1008112"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p:cNvGrpSpPr/>
          <p:nvPr/>
        </p:nvGrpSpPr>
        <p:grpSpPr>
          <a:xfrm>
            <a:off x="0" y="6669015"/>
            <a:ext cx="9537056" cy="230832"/>
            <a:chOff x="64" y="6666595"/>
            <a:chExt cx="9537056" cy="230832"/>
          </a:xfrm>
        </p:grpSpPr>
        <p:sp>
          <p:nvSpPr>
            <p:cNvPr id="10" name="正方形/長方形 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6381827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9144000" cy="114922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457200" y="44624"/>
            <a:ext cx="8229600" cy="1143000"/>
          </a:xfrm>
        </p:spPr>
        <p:txBody>
          <a:bodyPr>
            <a:normAutofit/>
          </a:bodyPr>
          <a:lstStyle/>
          <a:p>
            <a:r>
              <a:rPr kumimoji="1" lang="ja-JP" altLang="en-US" b="1" dirty="0" smtClean="0">
                <a:latin typeface="メイリオ" panose="020B0604030504040204" pitchFamily="50" charset="-128"/>
                <a:ea typeface="メイリオ" panose="020B0604030504040204" pitchFamily="50" charset="-128"/>
              </a:rPr>
              <a:t>となりの人</a:t>
            </a:r>
            <a:r>
              <a:rPr lang="ja-JP" altLang="en-US" b="1" dirty="0" smtClean="0">
                <a:latin typeface="メイリオ" panose="020B0604030504040204" pitchFamily="50" charset="-128"/>
                <a:ea typeface="メイリオ" panose="020B0604030504040204" pitchFamily="50" charset="-128"/>
              </a:rPr>
              <a:t>と共有しよう</a:t>
            </a:r>
            <a:r>
              <a:rPr kumimoji="1" lang="ja-JP" altLang="en-US" b="1" dirty="0" smtClean="0">
                <a:latin typeface="メイリオ" panose="020B0604030504040204" pitchFamily="50" charset="-128"/>
                <a:ea typeface="メイリオ" panose="020B0604030504040204" pitchFamily="50" charset="-128"/>
              </a:rPr>
              <a:t>！</a:t>
            </a:r>
            <a:endParaRPr kumimoji="1" lang="ja-JP" altLang="en-US" b="1" dirty="0">
              <a:latin typeface="メイリオ" panose="020B0604030504040204" pitchFamily="50" charset="-128"/>
              <a:ea typeface="メイリオ" panose="020B0604030504040204" pitchFamily="50" charset="-128"/>
            </a:endParaRPr>
          </a:p>
        </p:txBody>
      </p:sp>
      <p:grpSp>
        <p:nvGrpSpPr>
          <p:cNvPr id="6" name="グループ化 5"/>
          <p:cNvGrpSpPr/>
          <p:nvPr/>
        </p:nvGrpSpPr>
        <p:grpSpPr>
          <a:xfrm>
            <a:off x="0" y="666901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10" name="図 9"/>
          <p:cNvPicPr>
            <a:picLocks noChangeAspect="1"/>
          </p:cNvPicPr>
          <p:nvPr/>
        </p:nvPicPr>
        <p:blipFill rotWithShape="1">
          <a:blip r:embed="rId3"/>
          <a:srcRect l="28744" t="21808" r="26369" b="26582"/>
          <a:stretch/>
        </p:blipFill>
        <p:spPr>
          <a:xfrm>
            <a:off x="1835696" y="2060848"/>
            <a:ext cx="5769651" cy="3593378"/>
          </a:xfrm>
          <a:prstGeom prst="rect">
            <a:avLst/>
          </a:prstGeom>
        </p:spPr>
      </p:pic>
    </p:spTree>
    <p:extLst>
      <p:ext uri="{BB962C8B-B14F-4D97-AF65-F5344CB8AC3E}">
        <p14:creationId xmlns:p14="http://schemas.microsoft.com/office/powerpoint/2010/main" val="42081788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496144" y="1556792"/>
            <a:ext cx="8676456" cy="1323439"/>
          </a:xfrm>
          <a:prstGeom prst="rect">
            <a:avLst/>
          </a:prstGeom>
          <a:noFill/>
        </p:spPr>
        <p:txBody>
          <a:bodyPr wrap="square" rtlCol="0">
            <a:spAutoFit/>
          </a:bodyPr>
          <a:lstStyle/>
          <a:p>
            <a:pPr algn="l"/>
            <a:r>
              <a:rPr kumimoji="1" lang="ja-JP" altLang="en-US" sz="40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○何を変えると　</a:t>
            </a:r>
            <a:r>
              <a:rPr lang="ja-JP" altLang="en-US" sz="4000" b="1" dirty="0">
                <a:solidFill>
                  <a:srgbClr val="FF3399"/>
                </a:solidFill>
                <a:latin typeface="Meiryo UI" panose="020B0604030504040204" pitchFamily="50" charset="-128"/>
                <a:ea typeface="Meiryo UI" panose="020B0604030504040204" pitchFamily="50" charset="-128"/>
                <a:cs typeface="Meiryo UI" panose="020B0604030504040204" pitchFamily="50" charset="-128"/>
              </a:rPr>
              <a:t>早寝早</a:t>
            </a:r>
            <a:r>
              <a:rPr lang="ja-JP" altLang="en-US" sz="40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起きができる？</a:t>
            </a:r>
            <a:endParaRPr kumimoji="1" lang="en-US" altLang="ja-JP" sz="40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a:p>
            <a:pPr algn="l"/>
            <a:r>
              <a:rPr lang="ja-JP" altLang="en-US" sz="40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○何なら　変えられる？</a:t>
            </a:r>
            <a:endParaRPr kumimoji="1" lang="ja-JP" altLang="en-US" sz="4000" b="1" dirty="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4" name="グループ化 3"/>
          <p:cNvGrpSpPr/>
          <p:nvPr/>
        </p:nvGrpSpPr>
        <p:grpSpPr>
          <a:xfrm>
            <a:off x="0" y="6669015"/>
            <a:ext cx="9537056" cy="230832"/>
            <a:chOff x="64" y="6666595"/>
            <a:chExt cx="9537056" cy="230832"/>
          </a:xfrm>
        </p:grpSpPr>
        <p:sp>
          <p:nvSpPr>
            <p:cNvPr id="6" name="正方形/長方形 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8" name="正方形/長方形 7"/>
          <p:cNvSpPr/>
          <p:nvPr/>
        </p:nvSpPr>
        <p:spPr>
          <a:xfrm>
            <a:off x="0" y="0"/>
            <a:ext cx="9144000" cy="126876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169200" y="125760"/>
            <a:ext cx="8579264" cy="1143000"/>
          </a:xfrm>
        </p:spPr>
        <p:txBody>
          <a:bodyPr>
            <a:normAutofit fontScale="90000"/>
          </a:bodyPr>
          <a:lstStyle/>
          <a:p>
            <a:r>
              <a:rPr kumimoji="1" lang="ja-JP" altLang="en-US" b="1" dirty="0" smtClean="0">
                <a:latin typeface="メイリオ" panose="020B0604030504040204" pitchFamily="50" charset="-128"/>
                <a:ea typeface="メイリオ" panose="020B0604030504040204" pitchFamily="50" charset="-128"/>
              </a:rPr>
              <a:t>となりの人の　改善できるところを</a:t>
            </a:r>
            <a:r>
              <a:rPr kumimoji="1" lang="en-US" altLang="ja-JP" b="1" dirty="0" smtClean="0">
                <a:latin typeface="メイリオ" panose="020B0604030504040204" pitchFamily="50" charset="-128"/>
                <a:ea typeface="メイリオ" panose="020B0604030504040204" pitchFamily="50" charset="-128"/>
              </a:rPr>
              <a:t/>
            </a:r>
            <a:br>
              <a:rPr kumimoji="1" lang="en-US" altLang="ja-JP" b="1" dirty="0" smtClean="0">
                <a:latin typeface="メイリオ" panose="020B0604030504040204" pitchFamily="50" charset="-128"/>
                <a:ea typeface="メイリオ" panose="020B0604030504040204" pitchFamily="50" charset="-128"/>
              </a:rPr>
            </a:br>
            <a:r>
              <a:rPr kumimoji="1" lang="ja-JP" altLang="en-US" b="1" dirty="0" smtClean="0">
                <a:latin typeface="メイリオ" panose="020B0604030504040204" pitchFamily="50" charset="-128"/>
                <a:ea typeface="メイリオ" panose="020B0604030504040204" pitchFamily="50" charset="-128"/>
              </a:rPr>
              <a:t>一緒に考えよう！</a:t>
            </a:r>
            <a:endParaRPr kumimoji="1" lang="ja-JP" altLang="en-US" b="1" dirty="0">
              <a:latin typeface="メイリオ" panose="020B0604030504040204" pitchFamily="50" charset="-128"/>
              <a:ea typeface="メイリオ" panose="020B0604030504040204" pitchFamily="50" charset="-128"/>
            </a:endParaRPr>
          </a:p>
        </p:txBody>
      </p:sp>
      <p:pic>
        <p:nvPicPr>
          <p:cNvPr id="9" name="図 8"/>
          <p:cNvPicPr>
            <a:picLocks noChangeAspect="1"/>
          </p:cNvPicPr>
          <p:nvPr/>
        </p:nvPicPr>
        <p:blipFill rotWithShape="1">
          <a:blip r:embed="rId3"/>
          <a:srcRect l="28744" t="21808" r="26369" b="26582"/>
          <a:stretch/>
        </p:blipFill>
        <p:spPr>
          <a:xfrm>
            <a:off x="2339752" y="3168263"/>
            <a:ext cx="5119766" cy="3188625"/>
          </a:xfrm>
          <a:prstGeom prst="rect">
            <a:avLst/>
          </a:prstGeom>
        </p:spPr>
      </p:pic>
    </p:spTree>
    <p:extLst>
      <p:ext uri="{BB962C8B-B14F-4D97-AF65-F5344CB8AC3E}">
        <p14:creationId xmlns:p14="http://schemas.microsoft.com/office/powerpoint/2010/main" val="36653149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0" y="0"/>
            <a:ext cx="9144000" cy="105273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3"/>
          <a:stretch>
            <a:fillRect/>
          </a:stretch>
        </p:blipFill>
        <p:spPr>
          <a:xfrm>
            <a:off x="755576" y="2216838"/>
            <a:ext cx="3985865" cy="3623756"/>
          </a:xfrm>
          <a:prstGeom prst="rect">
            <a:avLst/>
          </a:prstGeom>
        </p:spPr>
      </p:pic>
      <p:sp>
        <p:nvSpPr>
          <p:cNvPr id="3" name="Text Box 4"/>
          <p:cNvSpPr txBox="1">
            <a:spLocks noChangeArrowheads="1"/>
          </p:cNvSpPr>
          <p:nvPr/>
        </p:nvSpPr>
        <p:spPr bwMode="auto">
          <a:xfrm>
            <a:off x="131919" y="25176"/>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a:latin typeface="メイリオ" panose="020B0604030504040204" pitchFamily="50" charset="-128"/>
                <a:ea typeface="メイリオ" panose="020B0604030504040204" pitchFamily="50" charset="-128"/>
              </a:rPr>
              <a:t>目標</a:t>
            </a:r>
            <a:r>
              <a:rPr lang="ja-JP" altLang="en-US" sz="4000" b="1" dirty="0" smtClean="0">
                <a:latin typeface="メイリオ" panose="020B0604030504040204" pitchFamily="50" charset="-128"/>
                <a:ea typeface="メイリオ" panose="020B0604030504040204" pitchFamily="50" charset="-128"/>
              </a:rPr>
              <a:t>を立てる</a:t>
            </a:r>
            <a:endParaRPr lang="en-US" altLang="ja-JP" sz="4000" b="1" dirty="0" smtClean="0">
              <a:latin typeface="メイリオ" panose="020B0604030504040204" pitchFamily="50" charset="-128"/>
              <a:ea typeface="メイリオ" panose="020B0604030504040204" pitchFamily="50"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0" name="テキスト ボックス 9">
            <a:extLst>
              <a:ext uri="{FF2B5EF4-FFF2-40B4-BE49-F238E27FC236}">
                <a16:creationId xmlns:a16="http://schemas.microsoft.com/office/drawing/2014/main" id="{E56C964B-7BCD-FD4E-A78A-81CFEA477367}"/>
              </a:ext>
            </a:extLst>
          </p:cNvPr>
          <p:cNvSpPr txBox="1">
            <a:spLocks noChangeArrowheads="1"/>
          </p:cNvSpPr>
          <p:nvPr/>
        </p:nvSpPr>
        <p:spPr bwMode="auto">
          <a:xfrm>
            <a:off x="2986681" y="-36545"/>
            <a:ext cx="23054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400" dirty="0">
                <a:latin typeface="HGP創英角ｺﾞｼｯｸUB" panose="020B0900000000000000" pitchFamily="34" charset="-128"/>
                <a:ea typeface="HGP創英角ｺﾞｼｯｸUB" panose="020B0900000000000000" pitchFamily="34" charset="-128"/>
              </a:rPr>
              <a:t> </a:t>
            </a:r>
            <a:r>
              <a:rPr lang="ja-JP" altLang="en-US" sz="1400" dirty="0" smtClean="0">
                <a:latin typeface="HGP創英角ｺﾞｼｯｸUB" panose="020B0900000000000000" pitchFamily="34" charset="-128"/>
                <a:ea typeface="HGP創英角ｺﾞｼｯｸUB" panose="020B0900000000000000" pitchFamily="34" charset="-128"/>
              </a:rPr>
              <a:t>もく　 ひょう            </a:t>
            </a:r>
            <a:r>
              <a:rPr lang="ja-JP" altLang="en-US" sz="1400" dirty="0">
                <a:latin typeface="HGP創英角ｺﾞｼｯｸUB" panose="020B0900000000000000" pitchFamily="34" charset="-128"/>
                <a:ea typeface="HGP創英角ｺﾞｼｯｸUB" panose="020B0900000000000000" pitchFamily="34" charset="-128"/>
              </a:rPr>
              <a:t>た</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pic>
        <p:nvPicPr>
          <p:cNvPr id="11" name="図 10"/>
          <p:cNvPicPr>
            <a:picLocks noChangeAspect="1"/>
          </p:cNvPicPr>
          <p:nvPr/>
        </p:nvPicPr>
        <p:blipFill rotWithShape="1">
          <a:blip r:embed="rId4"/>
          <a:srcRect l="34256" t="17434" r="31563" b="1151"/>
          <a:stretch/>
        </p:blipFill>
        <p:spPr>
          <a:xfrm>
            <a:off x="5116753" y="1418777"/>
            <a:ext cx="3870936" cy="4994217"/>
          </a:xfrm>
          <a:prstGeom prst="rect">
            <a:avLst/>
          </a:prstGeom>
        </p:spPr>
      </p:pic>
    </p:spTree>
    <p:extLst>
      <p:ext uri="{BB962C8B-B14F-4D97-AF65-F5344CB8AC3E}">
        <p14:creationId xmlns:p14="http://schemas.microsoft.com/office/powerpoint/2010/main" val="9319686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0" y="1"/>
            <a:ext cx="9144000" cy="71453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144115" y="-39282"/>
            <a:ext cx="8855770" cy="948002"/>
          </a:xfrm>
          <a:prstGeom prst="rect">
            <a:avLst/>
          </a:prstGeom>
          <a:noFill/>
          <a:ln w="9525">
            <a:noFill/>
            <a:miter lim="800000"/>
            <a:headEnd/>
            <a:tailEnd/>
          </a:ln>
        </p:spPr>
        <p:txBody>
          <a:bodyPr/>
          <a:lstStyle/>
          <a:p>
            <a:pPr algn="ctr">
              <a:lnSpc>
                <a:spcPct val="150000"/>
              </a:lnSpc>
              <a:spcBef>
                <a:spcPct val="0"/>
              </a:spcBef>
            </a:pPr>
            <a:r>
              <a:rPr lang="ja-JP" altLang="en-US" sz="4000" b="1" dirty="0">
                <a:latin typeface="メイリオ" panose="020B0604030504040204" pitchFamily="50" charset="-128"/>
                <a:ea typeface="メイリオ" panose="020B0604030504040204" pitchFamily="50" charset="-128"/>
              </a:rPr>
              <a:t>生活</a:t>
            </a:r>
            <a:r>
              <a:rPr lang="ja-JP" altLang="en-US" sz="4000" b="1" dirty="0" smtClean="0">
                <a:latin typeface="メイリオ" panose="020B0604030504040204" pitchFamily="50" charset="-128"/>
                <a:ea typeface="メイリオ" panose="020B0604030504040204" pitchFamily="50" charset="-128"/>
              </a:rPr>
              <a:t>習慣チェックシート</a:t>
            </a:r>
            <a:endParaRPr lang="en-US" altLang="ja-JP" sz="4000" b="1" dirty="0" smtClean="0">
              <a:latin typeface="メイリオ" panose="020B0604030504040204" pitchFamily="50" charset="-128"/>
              <a:ea typeface="メイリオ" panose="020B0604030504040204" pitchFamily="50" charset="-128"/>
            </a:endParaRPr>
          </a:p>
        </p:txBody>
      </p:sp>
      <p:sp>
        <p:nvSpPr>
          <p:cNvPr id="7" name="テキスト ボックス 6"/>
          <p:cNvSpPr txBox="1">
            <a:spLocks noChangeArrowheads="1"/>
          </p:cNvSpPr>
          <p:nvPr/>
        </p:nvSpPr>
        <p:spPr bwMode="auto">
          <a:xfrm>
            <a:off x="539552" y="3373695"/>
            <a:ext cx="4691701"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lnSpc>
                <a:spcPts val="2000"/>
              </a:lnSpc>
              <a:spcBef>
                <a:spcPts val="9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☑朝起きてすぐカーテンをあける</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8" name="テキスト ボックス 7"/>
          <p:cNvSpPr txBox="1">
            <a:spLocks noChangeArrowheads="1"/>
          </p:cNvSpPr>
          <p:nvPr/>
        </p:nvSpPr>
        <p:spPr bwMode="auto">
          <a:xfrm>
            <a:off x="539552" y="5019451"/>
            <a:ext cx="28803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☑お昼は体を動かす</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9" name="テキスト ボックス 8"/>
          <p:cNvSpPr txBox="1">
            <a:spLocks noChangeArrowheads="1"/>
          </p:cNvSpPr>
          <p:nvPr/>
        </p:nvSpPr>
        <p:spPr bwMode="auto">
          <a:xfrm>
            <a:off x="541624" y="3864091"/>
            <a:ext cx="31600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a:t>
            </a: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朝ごはんをしっかり食べる</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2" name="テキスト ボックス 11"/>
          <p:cNvSpPr txBox="1">
            <a:spLocks noChangeArrowheads="1"/>
          </p:cNvSpPr>
          <p:nvPr/>
        </p:nvSpPr>
        <p:spPr bwMode="auto">
          <a:xfrm>
            <a:off x="4721389" y="3501008"/>
            <a:ext cx="57071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☑スマホやゲームは寝る前にしまう</a:t>
            </a:r>
            <a:endParaRPr lang="en-US" altLang="ja-JP"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
        <p:nvSpPr>
          <p:cNvPr id="13" name="テキスト ボックス 12"/>
          <p:cNvSpPr txBox="1">
            <a:spLocks noChangeArrowheads="1"/>
          </p:cNvSpPr>
          <p:nvPr/>
        </p:nvSpPr>
        <p:spPr bwMode="auto">
          <a:xfrm>
            <a:off x="4716016" y="4941168"/>
            <a:ext cx="50237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☑自分で目覚ましアラームセット</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4" name="テキスト ボックス 13"/>
          <p:cNvSpPr txBox="1">
            <a:spLocks noChangeArrowheads="1"/>
          </p:cNvSpPr>
          <p:nvPr/>
        </p:nvSpPr>
        <p:spPr bwMode="auto">
          <a:xfrm>
            <a:off x="4716016" y="5517232"/>
            <a:ext cx="42974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a:ln w="12700">
                  <a:noFill/>
                </a:ln>
                <a:solidFill>
                  <a:srgbClr val="FF3399"/>
                </a:solidFill>
                <a:latin typeface="HGP創英角ｺﾞｼｯｸUB" panose="020B0900000000000000" pitchFamily="50" charset="-128"/>
                <a:ea typeface="HGP創英角ｺﾞｼｯｸUB" panose="020B0900000000000000" pitchFamily="50" charset="-128"/>
              </a:rPr>
              <a:t>☑寝る前</a:t>
            </a: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に深呼吸</a:t>
            </a:r>
            <a:r>
              <a:rPr lang="ja-JP" altLang="en-US" sz="2000" dirty="0">
                <a:ln w="12700">
                  <a:noFill/>
                </a:ln>
                <a:solidFill>
                  <a:srgbClr val="FF3399"/>
                </a:solidFill>
                <a:latin typeface="HGP創英角ｺﾞｼｯｸUB" panose="020B0900000000000000" pitchFamily="50" charset="-128"/>
                <a:ea typeface="HGP創英角ｺﾞｼｯｸUB" panose="020B0900000000000000" pitchFamily="50" charset="-128"/>
              </a:rPr>
              <a:t>で</a:t>
            </a: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リラックス</a:t>
            </a:r>
            <a:endParaRPr lang="en-US" altLang="ja-JP" sz="2000" dirty="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
        <p:nvSpPr>
          <p:cNvPr id="15" name="正方形/長方形 14"/>
          <p:cNvSpPr/>
          <p:nvPr/>
        </p:nvSpPr>
        <p:spPr bwMode="auto">
          <a:xfrm>
            <a:off x="494817" y="3220652"/>
            <a:ext cx="4005175" cy="2805021"/>
          </a:xfrm>
          <a:prstGeom prst="rect">
            <a:avLst/>
          </a:prstGeom>
          <a:noFill/>
          <a:ln w="57150" cap="flat" cmpd="sng" algn="ctr">
            <a:solidFill>
              <a:srgbClr val="FF6433"/>
            </a:solid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16" name="正方形/長方形 15"/>
          <p:cNvSpPr/>
          <p:nvPr/>
        </p:nvSpPr>
        <p:spPr bwMode="auto">
          <a:xfrm>
            <a:off x="4716016" y="3220652"/>
            <a:ext cx="4009388" cy="2791803"/>
          </a:xfrm>
          <a:prstGeom prst="rect">
            <a:avLst/>
          </a:prstGeom>
          <a:noFill/>
          <a:ln w="57150" cap="flat" cmpd="sng" algn="ctr">
            <a:solidFill>
              <a:srgbClr val="3AAFB9"/>
            </a:solid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17" name="テキスト ボックス 16"/>
          <p:cNvSpPr txBox="1">
            <a:spLocks noChangeArrowheads="1"/>
          </p:cNvSpPr>
          <p:nvPr/>
        </p:nvSpPr>
        <p:spPr bwMode="auto">
          <a:xfrm>
            <a:off x="6424323" y="2852936"/>
            <a:ext cx="31162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夜</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8" name="テキスト ボックス 17"/>
          <p:cNvSpPr txBox="1">
            <a:spLocks noChangeArrowheads="1"/>
          </p:cNvSpPr>
          <p:nvPr/>
        </p:nvSpPr>
        <p:spPr bwMode="auto">
          <a:xfrm>
            <a:off x="1830471" y="2837456"/>
            <a:ext cx="1771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朝</a:t>
            </a: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a:t>
            </a: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夕方</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19" name="図 18"/>
          <p:cNvPicPr>
            <a:picLocks noChangeAspect="1"/>
          </p:cNvPicPr>
          <p:nvPr/>
        </p:nvPicPr>
        <p:blipFill rotWithShape="1">
          <a:blip r:embed="rId3"/>
          <a:srcRect t="6763"/>
          <a:stretch/>
        </p:blipFill>
        <p:spPr>
          <a:xfrm>
            <a:off x="1469550" y="2819835"/>
            <a:ext cx="400587" cy="387013"/>
          </a:xfrm>
          <a:prstGeom prst="rect">
            <a:avLst/>
          </a:prstGeom>
        </p:spPr>
      </p:pic>
      <p:grpSp>
        <p:nvGrpSpPr>
          <p:cNvPr id="20" name="グループ化 19"/>
          <p:cNvGrpSpPr/>
          <p:nvPr/>
        </p:nvGrpSpPr>
        <p:grpSpPr>
          <a:xfrm>
            <a:off x="5722097" y="2695152"/>
            <a:ext cx="592973" cy="469976"/>
            <a:chOff x="629335" y="-128474"/>
            <a:chExt cx="6507091" cy="5540336"/>
          </a:xfrm>
        </p:grpSpPr>
        <p:pic>
          <p:nvPicPr>
            <p:cNvPr id="21" name="図 20"/>
            <p:cNvPicPr>
              <a:picLocks noChangeAspect="1"/>
            </p:cNvPicPr>
            <p:nvPr/>
          </p:nvPicPr>
          <p:blipFill>
            <a:blip r:embed="rId4"/>
            <a:stretch>
              <a:fillRect/>
            </a:stretch>
          </p:blipFill>
          <p:spPr>
            <a:xfrm>
              <a:off x="2123728" y="548680"/>
              <a:ext cx="5012698" cy="4863182"/>
            </a:xfrm>
            <a:prstGeom prst="rect">
              <a:avLst/>
            </a:prstGeom>
          </p:spPr>
        </p:pic>
        <p:sp>
          <p:nvSpPr>
            <p:cNvPr id="22" name="楕円 21"/>
            <p:cNvSpPr/>
            <p:nvPr/>
          </p:nvSpPr>
          <p:spPr>
            <a:xfrm>
              <a:off x="629335" y="-128474"/>
              <a:ext cx="2952327" cy="272998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 name="グループ化 23"/>
          <p:cNvGrpSpPr/>
          <p:nvPr/>
        </p:nvGrpSpPr>
        <p:grpSpPr>
          <a:xfrm>
            <a:off x="0" y="6662552"/>
            <a:ext cx="9537056" cy="230832"/>
            <a:chOff x="64" y="6666595"/>
            <a:chExt cx="9537056" cy="230832"/>
          </a:xfrm>
        </p:grpSpPr>
        <p:sp>
          <p:nvSpPr>
            <p:cNvPr id="25" name="正方形/長方形 24"/>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27" name="テキスト ボックス 26"/>
          <p:cNvSpPr txBox="1">
            <a:spLocks noChangeArrowheads="1"/>
          </p:cNvSpPr>
          <p:nvPr/>
        </p:nvSpPr>
        <p:spPr bwMode="auto">
          <a:xfrm>
            <a:off x="539552" y="4434413"/>
            <a:ext cx="34736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a:ln w="12700">
                  <a:noFill/>
                </a:ln>
                <a:solidFill>
                  <a:srgbClr val="FF3399"/>
                </a:solidFill>
                <a:latin typeface="HGP創英角ｺﾞｼｯｸUB" panose="020B0900000000000000" pitchFamily="50" charset="-128"/>
                <a:ea typeface="HGP創英角ｺﾞｼｯｸUB" panose="020B0900000000000000" pitchFamily="50" charset="-128"/>
              </a:rPr>
              <a:t>☑休みの日</a:t>
            </a: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も寝坊しない</a:t>
            </a:r>
            <a:endParaRPr lang="en-US" altLang="ja-JP" sz="2000" dirty="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
        <p:nvSpPr>
          <p:cNvPr id="28" name="テキスト ボックス 27"/>
          <p:cNvSpPr txBox="1">
            <a:spLocks noChangeArrowheads="1"/>
          </p:cNvSpPr>
          <p:nvPr/>
        </p:nvSpPr>
        <p:spPr bwMode="auto">
          <a:xfrm>
            <a:off x="545142" y="5636757"/>
            <a:ext cx="4680519" cy="351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lnSpc>
                <a:spcPts val="2000"/>
              </a:lnSpc>
              <a:spcBef>
                <a:spcPct val="50000"/>
              </a:spcBef>
              <a:defRPr/>
            </a:pP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☑学校から帰って夕方昼寝をしない</a:t>
            </a:r>
            <a:endParaRPr lang="en-US" altLang="ja-JP"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
        <p:nvSpPr>
          <p:cNvPr id="2" name="正方形/長方形 1"/>
          <p:cNvSpPr/>
          <p:nvPr/>
        </p:nvSpPr>
        <p:spPr>
          <a:xfrm>
            <a:off x="294663" y="837883"/>
            <a:ext cx="6480720" cy="1592744"/>
          </a:xfrm>
          <a:prstGeom prst="rect">
            <a:avLst/>
          </a:prstGeom>
        </p:spPr>
        <p:txBody>
          <a:bodyPr wrap="square">
            <a:spAutoFit/>
          </a:bodyPr>
          <a:lstStyle/>
          <a:p>
            <a:pPr>
              <a:lnSpc>
                <a:spcPts val="3600"/>
              </a:lnSpc>
            </a:pPr>
            <a:r>
              <a:rPr lang="ja-JP" altLang="en-US" sz="2400" b="1" dirty="0">
                <a:solidFill>
                  <a:srgbClr val="0070C0"/>
                </a:solidFill>
                <a:latin typeface="メイリオ" panose="020B0604030504040204" pitchFamily="50" charset="-128"/>
                <a:ea typeface="メイリオ" panose="020B0604030504040204" pitchFamily="50" charset="-128"/>
              </a:rPr>
              <a:t>＜</a:t>
            </a:r>
            <a:r>
              <a:rPr lang="ja-JP" altLang="en-US" sz="2400" b="1" dirty="0" smtClean="0">
                <a:solidFill>
                  <a:srgbClr val="0070C0"/>
                </a:solidFill>
                <a:latin typeface="メイリオ" panose="020B0604030504040204" pitchFamily="50" charset="-128"/>
                <a:ea typeface="メイリオ" panose="020B0604030504040204" pitchFamily="50" charset="-128"/>
              </a:rPr>
              <a:t>目標時間を決める＞➡シートに記入</a:t>
            </a:r>
            <a:endParaRPr lang="en-US" altLang="ja-JP" sz="2400" b="1" dirty="0" smtClean="0">
              <a:solidFill>
                <a:srgbClr val="0070C0"/>
              </a:solidFill>
              <a:latin typeface="メイリオ" panose="020B0604030504040204" pitchFamily="50" charset="-128"/>
              <a:ea typeface="メイリオ" panose="020B0604030504040204" pitchFamily="50" charset="-128"/>
            </a:endParaRPr>
          </a:p>
          <a:p>
            <a:pPr>
              <a:lnSpc>
                <a:spcPts val="2700"/>
              </a:lnSpc>
            </a:pPr>
            <a:r>
              <a:rPr lang="ja-JP" altLang="en-US" sz="2400" b="1" dirty="0" smtClean="0">
                <a:solidFill>
                  <a:schemeClr val="tx1">
                    <a:lumMod val="65000"/>
                    <a:lumOff val="35000"/>
                  </a:schemeClr>
                </a:solidFill>
                <a:latin typeface="メイリオ" panose="020B0604030504040204" pitchFamily="50" charset="-128"/>
                <a:ea typeface="メイリオ" panose="020B0604030504040204" pitchFamily="50" charset="-128"/>
              </a:rPr>
              <a:t>   </a:t>
            </a:r>
            <a:r>
              <a:rPr lang="ja-JP" altLang="en-US" sz="2000" b="1" dirty="0" smtClean="0">
                <a:solidFill>
                  <a:schemeClr val="tx1">
                    <a:lumMod val="65000"/>
                    <a:lumOff val="35000"/>
                  </a:schemeClr>
                </a:solidFill>
                <a:latin typeface="メイリオ" panose="020B0604030504040204" pitchFamily="50" charset="-128"/>
                <a:ea typeface="メイリオ" panose="020B0604030504040204" pitchFamily="50" charset="-128"/>
              </a:rPr>
              <a:t>●寝る時間　●起きる時間</a:t>
            </a:r>
            <a:endParaRPr lang="ja-JP" altLang="en-US" sz="2000" b="1" dirty="0">
              <a:solidFill>
                <a:schemeClr val="tx1">
                  <a:lumMod val="65000"/>
                  <a:lumOff val="35000"/>
                </a:schemeClr>
              </a:solidFill>
              <a:latin typeface="メイリオ" panose="020B0604030504040204" pitchFamily="50" charset="-128"/>
              <a:ea typeface="メイリオ" panose="020B0604030504040204" pitchFamily="50" charset="-128"/>
            </a:endParaRPr>
          </a:p>
          <a:p>
            <a:pPr>
              <a:lnSpc>
                <a:spcPts val="2700"/>
              </a:lnSpc>
            </a:pPr>
            <a:r>
              <a:rPr lang="ja-JP" altLang="en-US" sz="2000" b="1" dirty="0" smtClean="0">
                <a:solidFill>
                  <a:schemeClr val="tx1">
                    <a:lumMod val="65000"/>
                    <a:lumOff val="35000"/>
                  </a:schemeClr>
                </a:solidFill>
                <a:latin typeface="メイリオ" panose="020B0604030504040204" pitchFamily="50" charset="-128"/>
                <a:ea typeface="メイリオ" panose="020B0604030504040204" pitchFamily="50" charset="-128"/>
              </a:rPr>
              <a:t>　●テレビ・ビデオをみる時間</a:t>
            </a:r>
            <a:endParaRPr lang="en-US" altLang="ja-JP" sz="2000" b="1" dirty="0" smtClean="0">
              <a:solidFill>
                <a:schemeClr val="tx1">
                  <a:lumMod val="65000"/>
                  <a:lumOff val="35000"/>
                </a:schemeClr>
              </a:solidFill>
              <a:latin typeface="メイリオ" panose="020B0604030504040204" pitchFamily="50" charset="-128"/>
              <a:ea typeface="メイリオ" panose="020B0604030504040204" pitchFamily="50" charset="-128"/>
            </a:endParaRPr>
          </a:p>
          <a:p>
            <a:pPr>
              <a:lnSpc>
                <a:spcPts val="2700"/>
              </a:lnSpc>
            </a:pPr>
            <a:r>
              <a:rPr lang="ja-JP" altLang="en-US" sz="2000" b="1" dirty="0" smtClean="0">
                <a:solidFill>
                  <a:schemeClr val="tx1">
                    <a:lumMod val="65000"/>
                    <a:lumOff val="35000"/>
                  </a:schemeClr>
                </a:solidFill>
                <a:latin typeface="メイリオ" panose="020B0604030504040204" pitchFamily="50" charset="-128"/>
                <a:ea typeface="メイリオ" panose="020B0604030504040204" pitchFamily="50" charset="-128"/>
              </a:rPr>
              <a:t>   </a:t>
            </a:r>
            <a:r>
              <a:rPr lang="ja-JP" altLang="en-US" sz="2000" b="1" dirty="0">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2000" b="1" dirty="0" smtClean="0">
                <a:solidFill>
                  <a:schemeClr val="tx1">
                    <a:lumMod val="65000"/>
                    <a:lumOff val="35000"/>
                  </a:schemeClr>
                </a:solidFill>
                <a:latin typeface="メイリオ" panose="020B0604030504040204" pitchFamily="50" charset="-128"/>
                <a:ea typeface="メイリオ" panose="020B0604030504040204" pitchFamily="50" charset="-128"/>
              </a:rPr>
              <a:t>ゲーム・スマホ・ネットなどであそぶ時間</a:t>
            </a:r>
            <a:endParaRPr lang="ja-JP" altLang="en-US" sz="20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sp>
        <p:nvSpPr>
          <p:cNvPr id="29" name="テキスト ボックス 28"/>
          <p:cNvSpPr txBox="1">
            <a:spLocks noChangeArrowheads="1"/>
          </p:cNvSpPr>
          <p:nvPr/>
        </p:nvSpPr>
        <p:spPr bwMode="auto">
          <a:xfrm>
            <a:off x="4721389" y="3933056"/>
            <a:ext cx="570711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a:t>
            </a: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寝る</a:t>
            </a: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前は明るい光をさけて</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　</a:t>
            </a: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のんびりすごす</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0" name="正方形/長方形 29"/>
          <p:cNvSpPr/>
          <p:nvPr/>
        </p:nvSpPr>
        <p:spPr>
          <a:xfrm>
            <a:off x="396243" y="2420888"/>
            <a:ext cx="6480720" cy="530915"/>
          </a:xfrm>
          <a:prstGeom prst="rect">
            <a:avLst/>
          </a:prstGeom>
        </p:spPr>
        <p:txBody>
          <a:bodyPr wrap="square">
            <a:spAutoFit/>
          </a:bodyPr>
          <a:lstStyle/>
          <a:p>
            <a:pPr>
              <a:lnSpc>
                <a:spcPts val="3600"/>
              </a:lnSpc>
            </a:pPr>
            <a:r>
              <a:rPr lang="ja-JP" altLang="en-US" sz="2400" b="1" dirty="0" smtClean="0">
                <a:solidFill>
                  <a:srgbClr val="0070C0"/>
                </a:solidFill>
                <a:latin typeface="メイリオ" panose="020B0604030504040204" pitchFamily="50" charset="-128"/>
                <a:ea typeface="メイリオ" panose="020B0604030504040204" pitchFamily="50" charset="-128"/>
              </a:rPr>
              <a:t>＜オリジナル行動目標を決める＞</a:t>
            </a:r>
            <a:endParaRPr lang="en-US" altLang="ja-JP" sz="2400" b="1" dirty="0" smtClean="0">
              <a:solidFill>
                <a:srgbClr val="0070C0"/>
              </a:solidFill>
              <a:latin typeface="メイリオ" panose="020B0604030504040204" pitchFamily="50" charset="-128"/>
              <a:ea typeface="メイリオ" panose="020B0604030504040204" pitchFamily="50" charset="-128"/>
            </a:endParaRPr>
          </a:p>
        </p:txBody>
      </p:sp>
      <p:pic>
        <p:nvPicPr>
          <p:cNvPr id="31" name="図 30"/>
          <p:cNvPicPr>
            <a:picLocks noChangeAspect="1"/>
          </p:cNvPicPr>
          <p:nvPr/>
        </p:nvPicPr>
        <p:blipFill rotWithShape="1">
          <a:blip r:embed="rId5"/>
          <a:srcRect l="32287" t="30531" r="31882" b="16403"/>
          <a:stretch/>
        </p:blipFill>
        <p:spPr>
          <a:xfrm>
            <a:off x="6723550" y="1061412"/>
            <a:ext cx="2152164" cy="1726461"/>
          </a:xfrm>
          <a:prstGeom prst="rect">
            <a:avLst/>
          </a:prstGeom>
        </p:spPr>
      </p:pic>
      <p:sp>
        <p:nvSpPr>
          <p:cNvPr id="47" name="テキスト ボックス 46"/>
          <p:cNvSpPr txBox="1">
            <a:spLocks noChangeArrowheads="1"/>
          </p:cNvSpPr>
          <p:nvPr/>
        </p:nvSpPr>
        <p:spPr bwMode="auto">
          <a:xfrm>
            <a:off x="543748" y="6014918"/>
            <a:ext cx="834873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＊赤字は、全体の生活習慣チェック表にはのっていない項目です。</a:t>
            </a:r>
            <a:r>
              <a:rPr lang="ja-JP" altLang="en-US" sz="2000" dirty="0">
                <a:ln w="12700">
                  <a:noFill/>
                </a:ln>
                <a:solidFill>
                  <a:srgbClr val="FF3399"/>
                </a:solidFill>
                <a:latin typeface="HGP創英角ｺﾞｼｯｸUB" panose="020B0900000000000000" pitchFamily="50" charset="-128"/>
                <a:ea typeface="HGP創英角ｺﾞｼｯｸUB" panose="020B0900000000000000" pitchFamily="50" charset="-128"/>
              </a:rPr>
              <a:t>　</a:t>
            </a: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　　　　　（オリジナル目標にぴったり）</a:t>
            </a:r>
            <a:endParaRPr lang="en-US" altLang="ja-JP" sz="2000" dirty="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4819098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24050" y="-1984"/>
            <a:ext cx="9168049" cy="982712"/>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48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6" name="タイトル 1"/>
          <p:cNvSpPr>
            <a:spLocks noGrp="1"/>
          </p:cNvSpPr>
          <p:nvPr>
            <p:ph type="title"/>
          </p:nvPr>
        </p:nvSpPr>
        <p:spPr>
          <a:xfrm>
            <a:off x="0" y="2952"/>
            <a:ext cx="9144000" cy="1143000"/>
          </a:xfrm>
        </p:spPr>
        <p:txBody>
          <a:bodyPr>
            <a:normAutofit/>
          </a:bodyPr>
          <a:lstStyle/>
          <a:p>
            <a:r>
              <a:rPr lang="ja-JP" altLang="en-US" sz="4000" b="1" dirty="0" smtClean="0">
                <a:latin typeface="メイリオ" panose="020B0604030504040204" pitchFamily="50" charset="-128"/>
                <a:ea typeface="メイリオ" panose="020B0604030504040204" pitchFamily="50" charset="-128"/>
              </a:rPr>
              <a:t>時間は 限られた資源</a:t>
            </a:r>
            <a:endParaRPr kumimoji="1" lang="ja-JP" altLang="en-US" sz="4000" b="1" dirty="0">
              <a:latin typeface="メイリオ" panose="020B0604030504040204" pitchFamily="50" charset="-128"/>
              <a:ea typeface="メイリオ" panose="020B0604030504040204" pitchFamily="50" charset="-128"/>
            </a:endParaRPr>
          </a:p>
        </p:txBody>
      </p:sp>
      <p:sp>
        <p:nvSpPr>
          <p:cNvPr id="2" name="テキスト ボックス 1"/>
          <p:cNvSpPr txBox="1"/>
          <p:nvPr/>
        </p:nvSpPr>
        <p:spPr>
          <a:xfrm>
            <a:off x="323528" y="1349912"/>
            <a:ext cx="3894400" cy="523220"/>
          </a:xfrm>
          <a:prstGeom prst="rect">
            <a:avLst/>
          </a:prstGeom>
          <a:solidFill>
            <a:schemeClr val="bg1"/>
          </a:solidFill>
          <a:ln w="38100">
            <a:solidFill>
              <a:schemeClr val="tx1">
                <a:lumMod val="50000"/>
                <a:lumOff val="50000"/>
              </a:schemeClr>
            </a:solidFill>
          </a:ln>
        </p:spPr>
        <p:txBody>
          <a:bodyPr wrap="square" rtlCol="0">
            <a:spAutoFit/>
          </a:bodyPr>
          <a:lstStyle/>
          <a:p>
            <a:pPr algn="ctr"/>
            <a:r>
              <a:rPr lang="ja-JP" altLang="en-US" sz="2800" b="1" dirty="0" smtClean="0">
                <a:solidFill>
                  <a:srgbClr val="0066FF"/>
                </a:solidFill>
                <a:latin typeface="メイリオ" panose="020B0604030504040204" pitchFamily="50" charset="-128"/>
                <a:ea typeface="メイリオ" panose="020B0604030504040204" pitchFamily="50" charset="-128"/>
              </a:rPr>
              <a:t>いま、やるべきこと</a:t>
            </a:r>
            <a:endParaRPr kumimoji="1" lang="ja-JP" altLang="en-US" sz="2800" b="1" dirty="0">
              <a:solidFill>
                <a:srgbClr val="0066FF"/>
              </a:solidFill>
              <a:latin typeface="メイリオ" panose="020B0604030504040204" pitchFamily="50" charset="-128"/>
              <a:ea typeface="メイリオ" panose="020B0604030504040204" pitchFamily="50" charset="-128"/>
            </a:endParaRPr>
          </a:p>
        </p:txBody>
      </p:sp>
      <p:sp>
        <p:nvSpPr>
          <p:cNvPr id="8" name="テキスト ボックス 7"/>
          <p:cNvSpPr txBox="1"/>
          <p:nvPr/>
        </p:nvSpPr>
        <p:spPr>
          <a:xfrm>
            <a:off x="4572000" y="1364800"/>
            <a:ext cx="3841824" cy="523220"/>
          </a:xfrm>
          <a:prstGeom prst="rect">
            <a:avLst/>
          </a:prstGeom>
          <a:solidFill>
            <a:schemeClr val="bg1"/>
          </a:solidFill>
          <a:ln w="38100">
            <a:solidFill>
              <a:schemeClr val="tx1">
                <a:lumMod val="50000"/>
                <a:lumOff val="50000"/>
              </a:schemeClr>
            </a:solidFill>
          </a:ln>
        </p:spPr>
        <p:txBody>
          <a:bodyPr wrap="square" rtlCol="0">
            <a:spAutoFit/>
          </a:bodyPr>
          <a:lstStyle/>
          <a:p>
            <a:pPr algn="ctr"/>
            <a:r>
              <a:rPr lang="ja-JP" altLang="en-US" sz="2800" b="1" dirty="0" smtClean="0">
                <a:solidFill>
                  <a:srgbClr val="0066FF"/>
                </a:solidFill>
                <a:latin typeface="メイリオ" panose="020B0604030504040204" pitchFamily="50" charset="-128"/>
                <a:ea typeface="メイリオ" panose="020B0604030504040204" pitchFamily="50" charset="-128"/>
              </a:rPr>
              <a:t>いま、やりたいこと</a:t>
            </a:r>
            <a:endParaRPr lang="en-US" altLang="ja-JP" sz="2800" b="1" dirty="0" smtClean="0">
              <a:solidFill>
                <a:srgbClr val="0066FF"/>
              </a:solidFill>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611560" y="5196517"/>
            <a:ext cx="8712968" cy="1272143"/>
          </a:xfrm>
          <a:prstGeom prst="rect">
            <a:avLst/>
          </a:prstGeom>
          <a:noFill/>
          <a:ln>
            <a:noFill/>
          </a:ln>
        </p:spPr>
        <p:txBody>
          <a:bodyPr wrap="square" rtlCol="0">
            <a:spAutoFit/>
          </a:bodyPr>
          <a:lstStyle/>
          <a:p>
            <a:r>
              <a:rPr lang="ja-JP" altLang="en-US" sz="3600" b="1" dirty="0" smtClean="0">
                <a:solidFill>
                  <a:srgbClr val="FF3399"/>
                </a:solidFill>
                <a:latin typeface="メイリオ" panose="020B0604030504040204" pitchFamily="50" charset="-128"/>
                <a:ea typeface="メイリオ" panose="020B0604030504040204" pitchFamily="50" charset="-128"/>
              </a:rPr>
              <a:t>どちらも大事！　自分で選ぶ・決める</a:t>
            </a:r>
            <a:endParaRPr lang="en-US" altLang="ja-JP" sz="3600" b="1" dirty="0" smtClean="0">
              <a:solidFill>
                <a:srgbClr val="FF3399"/>
              </a:solidFill>
              <a:latin typeface="メイリオ" panose="020B0604030504040204" pitchFamily="50" charset="-128"/>
              <a:ea typeface="メイリオ" panose="020B0604030504040204" pitchFamily="50" charset="-128"/>
            </a:endParaRPr>
          </a:p>
          <a:p>
            <a:r>
              <a:rPr lang="en-US" altLang="ja-JP" sz="2400" b="1" u="sng" dirty="0" smtClean="0">
                <a:solidFill>
                  <a:schemeClr val="tx1"/>
                </a:solidFill>
                <a:latin typeface="メイリオ" panose="020B0604030504040204" pitchFamily="50" charset="-128"/>
                <a:ea typeface="メイリオ" panose="020B0604030504040204" pitchFamily="50" charset="-128"/>
                <a:cs typeface="Arial" panose="020B0604020202020204" pitchFamily="34" charset="0"/>
              </a:rPr>
              <a:t>Life is a series of choices.</a:t>
            </a:r>
            <a:r>
              <a:rPr lang="en-US" altLang="ja-JP" sz="2400" b="1" dirty="0" smtClean="0">
                <a:solidFill>
                  <a:schemeClr val="tx1"/>
                </a:solidFill>
                <a:latin typeface="メイリオ" panose="020B0604030504040204" pitchFamily="50" charset="-128"/>
                <a:ea typeface="メイリオ" panose="020B0604030504040204" pitchFamily="50" charset="-128"/>
                <a:cs typeface="Arial" panose="020B0604020202020204" pitchFamily="34" charset="0"/>
              </a:rPr>
              <a:t> </a:t>
            </a:r>
            <a:r>
              <a:rPr lang="ja-JP" altLang="en-US" sz="2400" b="1" dirty="0" smtClean="0">
                <a:solidFill>
                  <a:schemeClr val="tx1"/>
                </a:solidFill>
                <a:latin typeface="メイリオ" panose="020B0604030504040204" pitchFamily="50" charset="-128"/>
                <a:ea typeface="メイリオ" panose="020B0604030504040204" pitchFamily="50" charset="-128"/>
                <a:cs typeface="Arial" panose="020B0604020202020204" pitchFamily="34" charset="0"/>
              </a:rPr>
              <a:t>⇒</a:t>
            </a:r>
            <a:r>
              <a:rPr lang="ja-JP" altLang="en-US" sz="2400" b="1" dirty="0" smtClean="0">
                <a:solidFill>
                  <a:schemeClr val="tx1"/>
                </a:solidFill>
                <a:latin typeface="メイリオ" panose="020B0604030504040204" pitchFamily="50" charset="-128"/>
                <a:ea typeface="メイリオ" panose="020B0604030504040204" pitchFamily="50" charset="-128"/>
              </a:rPr>
              <a:t>人生は</a:t>
            </a:r>
            <a:r>
              <a:rPr lang="ja-JP" altLang="en-US" sz="2400" b="1" dirty="0" smtClean="0">
                <a:latin typeface="メイリオ" panose="020B0604030504040204" pitchFamily="50" charset="-128"/>
                <a:ea typeface="メイリオ" panose="020B0604030504040204" pitchFamily="50" charset="-128"/>
              </a:rPr>
              <a:t>選択</a:t>
            </a:r>
            <a:r>
              <a:rPr lang="ja-JP" altLang="en-US" sz="2400" b="1" dirty="0" smtClean="0">
                <a:solidFill>
                  <a:schemeClr val="tx1"/>
                </a:solidFill>
                <a:latin typeface="メイリオ" panose="020B0604030504040204" pitchFamily="50" charset="-128"/>
                <a:ea typeface="メイリオ" panose="020B0604030504040204" pitchFamily="50" charset="-128"/>
              </a:rPr>
              <a:t>の連続である</a:t>
            </a:r>
            <a:endParaRPr lang="en-US" altLang="ja-JP" sz="2400" b="1" dirty="0" smtClean="0">
              <a:solidFill>
                <a:schemeClr val="tx1"/>
              </a:solidFill>
              <a:latin typeface="メイリオ" panose="020B0604030504040204" pitchFamily="50" charset="-128"/>
              <a:ea typeface="メイリオ" panose="020B0604030504040204" pitchFamily="50" charset="-128"/>
            </a:endParaRPr>
          </a:p>
          <a:p>
            <a:pPr algn="l">
              <a:lnSpc>
                <a:spcPts val="1000"/>
              </a:lnSpc>
            </a:pPr>
            <a:r>
              <a:rPr lang="ja-JP" altLang="en-US" sz="2400" b="1" dirty="0" smtClean="0">
                <a:solidFill>
                  <a:schemeClr val="tx1"/>
                </a:solidFill>
                <a:latin typeface="メイリオ" panose="020B0604030504040204" pitchFamily="50" charset="-128"/>
                <a:ea typeface="メイリオ" panose="020B0604030504040204" pitchFamily="50" charset="-128"/>
              </a:rPr>
              <a:t>　　　　</a:t>
            </a:r>
            <a:r>
              <a:rPr lang="ja-JP" altLang="en-US" sz="2400" b="1" dirty="0">
                <a:solidFill>
                  <a:schemeClr val="tx1"/>
                </a:solidFill>
                <a:latin typeface="メイリオ" panose="020B0604030504040204" pitchFamily="50" charset="-128"/>
                <a:ea typeface="メイリオ" panose="020B0604030504040204" pitchFamily="50" charset="-128"/>
              </a:rPr>
              <a:t> </a:t>
            </a:r>
            <a:endParaRPr lang="en-US" altLang="ja-JP" sz="2400" b="1" dirty="0" smtClean="0">
              <a:solidFill>
                <a:schemeClr val="tx1"/>
              </a:solidFill>
              <a:latin typeface="メイリオ" panose="020B0604030504040204" pitchFamily="50" charset="-128"/>
              <a:ea typeface="メイリオ" panose="020B0604030504040204" pitchFamily="50" charset="-128"/>
            </a:endParaRPr>
          </a:p>
          <a:p>
            <a:pPr algn="l">
              <a:lnSpc>
                <a:spcPts val="1000"/>
              </a:lnSpc>
            </a:pPr>
            <a:r>
              <a:rPr lang="en-US" altLang="ja-JP" sz="2400" b="1" dirty="0" smtClean="0">
                <a:solidFill>
                  <a:schemeClr val="tx1"/>
                </a:solidFill>
                <a:latin typeface="メイリオ" panose="020B0604030504040204" pitchFamily="50" charset="-128"/>
                <a:ea typeface="メイリオ" panose="020B0604030504040204" pitchFamily="50" charset="-128"/>
              </a:rPr>
              <a:t>by.</a:t>
            </a:r>
            <a:r>
              <a:rPr lang="ja-JP" altLang="en-US" sz="2000" b="1" dirty="0" smtClean="0">
                <a:solidFill>
                  <a:schemeClr val="tx1"/>
                </a:solidFill>
                <a:latin typeface="メイリオ" panose="020B0604030504040204" pitchFamily="50" charset="-128"/>
                <a:ea typeface="メイリオ" panose="020B0604030504040204" pitchFamily="50" charset="-128"/>
              </a:rPr>
              <a:t>シェイク・スピア</a:t>
            </a:r>
            <a:endParaRPr lang="en-US" altLang="ja-JP" sz="2000" b="1" dirty="0" smtClean="0">
              <a:solidFill>
                <a:schemeClr val="tx1"/>
              </a:solidFill>
              <a:latin typeface="メイリオ" panose="020B0604030504040204" pitchFamily="50" charset="-128"/>
              <a:ea typeface="メイリオ" panose="020B0604030504040204" pitchFamily="50" charset="-128"/>
            </a:endParaRPr>
          </a:p>
        </p:txBody>
      </p:sp>
      <p:pic>
        <p:nvPicPr>
          <p:cNvPr id="10" name="図 9"/>
          <p:cNvPicPr>
            <a:picLocks noChangeAspect="1"/>
          </p:cNvPicPr>
          <p:nvPr/>
        </p:nvPicPr>
        <p:blipFill rotWithShape="1">
          <a:blip r:embed="rId3"/>
          <a:srcRect l="33152" t="27734" r="32142" b="19465"/>
          <a:stretch/>
        </p:blipFill>
        <p:spPr>
          <a:xfrm>
            <a:off x="2598586" y="1995874"/>
            <a:ext cx="3876841" cy="3194847"/>
          </a:xfrm>
          <a:prstGeom prst="rect">
            <a:avLst/>
          </a:prstGeom>
        </p:spPr>
      </p:pic>
      <p:grpSp>
        <p:nvGrpSpPr>
          <p:cNvPr id="12" name="グループ化 11"/>
          <p:cNvGrpSpPr/>
          <p:nvPr/>
        </p:nvGrpSpPr>
        <p:grpSpPr>
          <a:xfrm>
            <a:off x="0" y="6669015"/>
            <a:ext cx="9537056" cy="230832"/>
            <a:chOff x="64" y="6666595"/>
            <a:chExt cx="9537056" cy="230832"/>
          </a:xfrm>
        </p:grpSpPr>
        <p:sp>
          <p:nvSpPr>
            <p:cNvPr id="13" name="正方形/長方形 12"/>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40135168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23560" y="4331221"/>
            <a:ext cx="8496944" cy="2031325"/>
          </a:xfrm>
          <a:prstGeom prst="rect">
            <a:avLst/>
          </a:prstGeom>
          <a:ln w="57150">
            <a:solidFill>
              <a:schemeClr val="tx1">
                <a:lumMod val="50000"/>
                <a:lumOff val="50000"/>
              </a:schemeClr>
            </a:solidFill>
          </a:ln>
        </p:spPr>
        <p:txBody>
          <a:bodyPr wrap="square">
            <a:spAutoFit/>
          </a:bodyPr>
          <a:lstStyle/>
          <a:p>
            <a:r>
              <a:rPr lang="ja-JP" altLang="en-US" dirty="0" smtClean="0">
                <a:solidFill>
                  <a:schemeClr val="tx1">
                    <a:lumMod val="65000"/>
                    <a:lumOff val="35000"/>
                  </a:schemeClr>
                </a:solidFill>
                <a:ea typeface="ＭＳ ゴシック" panose="020B0609070205080204" pitchFamily="49" charset="-128"/>
              </a:rPr>
              <a:t>本スライドは、文部科学省および日本学術振興会が交付する科学研究費助成事業による「行動科学に基づいた学齢期の効果的な「睡眠教育プログラム」の開発</a:t>
            </a:r>
            <a:r>
              <a:rPr lang="ja-JP" altLang="en-US" dirty="0">
                <a:solidFill>
                  <a:schemeClr val="tx1">
                    <a:lumMod val="65000"/>
                    <a:lumOff val="35000"/>
                  </a:schemeClr>
                </a:solidFill>
                <a:ea typeface="ＭＳ ゴシック" panose="020B0609070205080204" pitchFamily="49" charset="-128"/>
              </a:rPr>
              <a:t>（</a:t>
            </a:r>
            <a:r>
              <a:rPr lang="en-US" altLang="ja-JP" dirty="0" smtClean="0">
                <a:solidFill>
                  <a:schemeClr val="tx1">
                    <a:lumMod val="65000"/>
                    <a:lumOff val="35000"/>
                  </a:schemeClr>
                </a:solidFill>
                <a:latin typeface="ＭＳ ゴシック" panose="020B0609070205080204" pitchFamily="49" charset="-128"/>
                <a:ea typeface="ＭＳ ゴシック" panose="020B0609070205080204" pitchFamily="49" charset="-128"/>
              </a:rPr>
              <a:t>JSPS 19K14216</a:t>
            </a:r>
            <a:r>
              <a:rPr lang="ja-JP" altLang="en-US" dirty="0">
                <a:solidFill>
                  <a:schemeClr val="tx1">
                    <a:lumMod val="65000"/>
                    <a:lumOff val="35000"/>
                  </a:schemeClr>
                </a:solidFill>
                <a:ea typeface="ＭＳ ゴシック" panose="020B0609070205080204" pitchFamily="49" charset="-128"/>
              </a:rPr>
              <a:t>）</a:t>
            </a:r>
            <a:r>
              <a:rPr lang="ja-JP" altLang="en-US" dirty="0" smtClean="0">
                <a:solidFill>
                  <a:schemeClr val="tx1">
                    <a:lumMod val="65000"/>
                    <a:lumOff val="35000"/>
                  </a:schemeClr>
                </a:solidFill>
                <a:ea typeface="ＭＳ ゴシック" panose="020B0609070205080204" pitchFamily="49" charset="-128"/>
              </a:rPr>
              <a:t>」の一環で作成されたものです。</a:t>
            </a:r>
            <a:endParaRPr lang="en-US" altLang="ja-JP" dirty="0" smtClean="0">
              <a:solidFill>
                <a:schemeClr val="tx1">
                  <a:lumMod val="65000"/>
                  <a:lumOff val="35000"/>
                </a:schemeClr>
              </a:solidFill>
              <a:ea typeface="ＭＳ ゴシック" panose="020B0609070205080204" pitchFamily="49" charset="-128"/>
            </a:endParaRPr>
          </a:p>
          <a:p>
            <a:endParaRPr lang="en-US" altLang="ja-JP" dirty="0" smtClean="0">
              <a:solidFill>
                <a:schemeClr val="tx1">
                  <a:lumMod val="65000"/>
                  <a:lumOff val="35000"/>
                </a:schemeClr>
              </a:solidFill>
              <a:ea typeface="ＭＳ ゴシック" panose="020B0609070205080204" pitchFamily="49" charset="-128"/>
            </a:endParaRPr>
          </a:p>
          <a:p>
            <a:r>
              <a:rPr lang="ja-JP" altLang="en-US" dirty="0" smtClean="0">
                <a:solidFill>
                  <a:schemeClr val="tx1">
                    <a:lumMod val="65000"/>
                    <a:lumOff val="35000"/>
                  </a:schemeClr>
                </a:solidFill>
                <a:ea typeface="ＭＳ ゴシック" panose="020B0609070205080204" pitchFamily="49" charset="-128"/>
              </a:rPr>
              <a:t>作成日：</a:t>
            </a:r>
            <a:r>
              <a:rPr lang="en-US" altLang="ja-JP" dirty="0" smtClean="0">
                <a:solidFill>
                  <a:schemeClr val="tx1">
                    <a:lumMod val="65000"/>
                    <a:lumOff val="35000"/>
                  </a:schemeClr>
                </a:solidFill>
                <a:ea typeface="ＭＳ ゴシック" panose="020B0609070205080204" pitchFamily="49" charset="-128"/>
              </a:rPr>
              <a:t>2021</a:t>
            </a:r>
            <a:r>
              <a:rPr lang="ja-JP" altLang="en-US" dirty="0" smtClean="0">
                <a:solidFill>
                  <a:schemeClr val="tx1">
                    <a:lumMod val="65000"/>
                    <a:lumOff val="35000"/>
                  </a:schemeClr>
                </a:solidFill>
                <a:ea typeface="ＭＳ ゴシック" panose="020B0609070205080204" pitchFamily="49" charset="-128"/>
              </a:rPr>
              <a:t>年</a:t>
            </a:r>
            <a:r>
              <a:rPr lang="en-US" altLang="ja-JP" dirty="0" smtClean="0">
                <a:solidFill>
                  <a:schemeClr val="tx1">
                    <a:lumMod val="65000"/>
                    <a:lumOff val="35000"/>
                  </a:schemeClr>
                </a:solidFill>
                <a:ea typeface="ＭＳ ゴシック" panose="020B0609070205080204" pitchFamily="49" charset="-128"/>
              </a:rPr>
              <a:t>9</a:t>
            </a:r>
            <a:r>
              <a:rPr lang="ja-JP" altLang="en-US" dirty="0" smtClean="0">
                <a:solidFill>
                  <a:schemeClr val="tx1">
                    <a:lumMod val="65000"/>
                    <a:lumOff val="35000"/>
                  </a:schemeClr>
                </a:solidFill>
                <a:ea typeface="ＭＳ ゴシック" panose="020B0609070205080204" pitchFamily="49" charset="-128"/>
              </a:rPr>
              <a:t>月</a:t>
            </a:r>
            <a:endParaRPr lang="en-US" altLang="ja-JP" dirty="0" smtClean="0">
              <a:solidFill>
                <a:schemeClr val="tx1">
                  <a:lumMod val="65000"/>
                  <a:lumOff val="35000"/>
                </a:schemeClr>
              </a:solidFill>
              <a:ea typeface="ＭＳ ゴシック" panose="020B0609070205080204" pitchFamily="49" charset="-128"/>
            </a:endParaRPr>
          </a:p>
          <a:p>
            <a:endParaRPr lang="en-US" altLang="ja-JP" dirty="0" smtClean="0">
              <a:solidFill>
                <a:schemeClr val="tx1">
                  <a:lumMod val="65000"/>
                  <a:lumOff val="35000"/>
                </a:schemeClr>
              </a:solidFill>
              <a:ea typeface="ＭＳ ゴシック" panose="020B0609070205080204" pitchFamily="49" charset="-128"/>
            </a:endParaRPr>
          </a:p>
          <a:p>
            <a:r>
              <a:rPr lang="ja-JP" altLang="en-US" dirty="0" smtClean="0">
                <a:solidFill>
                  <a:schemeClr val="tx1">
                    <a:lumMod val="65000"/>
                    <a:lumOff val="35000"/>
                  </a:schemeClr>
                </a:solidFill>
                <a:ea typeface="ＭＳ ゴシック" panose="020B0609070205080204" pitchFamily="49" charset="-128"/>
              </a:rPr>
              <a:t>作成･編集：大曽基宣（名古屋女子大学）</a:t>
            </a:r>
            <a:endParaRPr lang="ja-JP" altLang="en-US" dirty="0">
              <a:solidFill>
                <a:schemeClr val="tx1">
                  <a:lumMod val="65000"/>
                  <a:lumOff val="35000"/>
                </a:schemeClr>
              </a:solidFill>
              <a:latin typeface="+mj-ea"/>
            </a:endParaRPr>
          </a:p>
        </p:txBody>
      </p:sp>
      <p:pic>
        <p:nvPicPr>
          <p:cNvPr id="6" name="図 5"/>
          <p:cNvPicPr>
            <a:picLocks noChangeAspect="1"/>
          </p:cNvPicPr>
          <p:nvPr/>
        </p:nvPicPr>
        <p:blipFill>
          <a:blip r:embed="rId2"/>
          <a:stretch>
            <a:fillRect/>
          </a:stretch>
        </p:blipFill>
        <p:spPr>
          <a:xfrm>
            <a:off x="2988783" y="976722"/>
            <a:ext cx="3166497" cy="3201092"/>
          </a:xfrm>
          <a:prstGeom prst="rect">
            <a:avLst/>
          </a:prstGeom>
        </p:spPr>
      </p:pic>
      <p:grpSp>
        <p:nvGrpSpPr>
          <p:cNvPr id="7" name="グループ化 6"/>
          <p:cNvGrpSpPr/>
          <p:nvPr/>
        </p:nvGrpSpPr>
        <p:grpSpPr>
          <a:xfrm>
            <a:off x="64" y="6666595"/>
            <a:ext cx="9537056" cy="230832"/>
            <a:chOff x="64" y="6666595"/>
            <a:chExt cx="9537056" cy="230832"/>
          </a:xfrm>
        </p:grpSpPr>
        <p:sp>
          <p:nvSpPr>
            <p:cNvPr id="8" name="正方形/長方形 7"/>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807140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6517</TotalTime>
  <Words>5104</Words>
  <Application>Microsoft Office PowerPoint</Application>
  <PresentationFormat>画面に合わせる (4:3)</PresentationFormat>
  <Paragraphs>552</Paragraphs>
  <Slides>42</Slides>
  <Notes>40</Notes>
  <HiddenSlides>0</HiddenSlides>
  <MMClips>0</MMClips>
  <ScaleCrop>false</ScaleCrop>
  <HeadingPairs>
    <vt:vector size="6" baseType="variant">
      <vt:variant>
        <vt:lpstr>使用されているフォント</vt:lpstr>
      </vt:variant>
      <vt:variant>
        <vt:i4>15</vt:i4>
      </vt:variant>
      <vt:variant>
        <vt:lpstr>テーマ</vt:lpstr>
      </vt:variant>
      <vt:variant>
        <vt:i4>1</vt:i4>
      </vt:variant>
      <vt:variant>
        <vt:lpstr>スライド タイトル</vt:lpstr>
      </vt:variant>
      <vt:variant>
        <vt:i4>42</vt:i4>
      </vt:variant>
    </vt:vector>
  </HeadingPairs>
  <TitlesOfParts>
    <vt:vector size="58" baseType="lpstr">
      <vt:lpstr>FC平成極太丸ゴシック体</vt:lpstr>
      <vt:lpstr>HGPｺﾞｼｯｸE</vt:lpstr>
      <vt:lpstr>HGP創英角ｺﾞｼｯｸUB</vt:lpstr>
      <vt:lpstr>HGP創英角ﾎﾟｯﾌﾟ体</vt:lpstr>
      <vt:lpstr>HGS創英角ｺﾞｼｯｸUB</vt:lpstr>
      <vt:lpstr>HG創英角ｺﾞｼｯｸUB</vt:lpstr>
      <vt:lpstr>Meiryo UI</vt:lpstr>
      <vt:lpstr>ＭＳ Ｐゴシック</vt:lpstr>
      <vt:lpstr>ＭＳ ゴシック</vt:lpstr>
      <vt:lpstr>Meiryo</vt:lpstr>
      <vt:lpstr>Meiryo</vt:lpstr>
      <vt:lpstr>Arial</vt:lpstr>
      <vt:lpstr>Calibri</vt:lpstr>
      <vt:lpstr>Century</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となりの人と共有しよう！</vt:lpstr>
      <vt:lpstr>となりの人の　改善できるところを 一緒に考えよう！</vt:lpstr>
      <vt:lpstr>PowerPoint プレゼンテーション</vt:lpstr>
      <vt:lpstr>PowerPoint プレゼンテーション</vt:lpstr>
      <vt:lpstr>時間は 限られた資源</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公益財団法人　愛知県健康づくり振興事業団</dc:creator>
  <cp:lastModifiedBy>oso</cp:lastModifiedBy>
  <cp:revision>440</cp:revision>
  <cp:lastPrinted>2020-06-23T11:30:35Z</cp:lastPrinted>
  <dcterms:created xsi:type="dcterms:W3CDTF">2016-07-30T03:35:14Z</dcterms:created>
  <dcterms:modified xsi:type="dcterms:W3CDTF">2021-08-30T10:53:55Z</dcterms:modified>
</cp:coreProperties>
</file>